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67" r:id="rId3"/>
    <p:sldId id="280" r:id="rId4"/>
    <p:sldId id="281" r:id="rId5"/>
    <p:sldId id="282" r:id="rId6"/>
    <p:sldId id="283" r:id="rId7"/>
    <p:sldId id="257" r:id="rId8"/>
    <p:sldId id="258" r:id="rId9"/>
    <p:sldId id="259" r:id="rId10"/>
    <p:sldId id="260" r:id="rId11"/>
    <p:sldId id="268" r:id="rId12"/>
    <p:sldId id="269" r:id="rId13"/>
    <p:sldId id="272" r:id="rId14"/>
    <p:sldId id="273" r:id="rId15"/>
    <p:sldId id="274" r:id="rId16"/>
    <p:sldId id="277" r:id="rId17"/>
    <p:sldId id="275" r:id="rId18"/>
    <p:sldId id="290" r:id="rId19"/>
    <p:sldId id="261" r:id="rId20"/>
    <p:sldId id="262" r:id="rId21"/>
    <p:sldId id="288" r:id="rId22"/>
    <p:sldId id="291" r:id="rId23"/>
    <p:sldId id="292" r:id="rId24"/>
    <p:sldId id="293" r:id="rId25"/>
    <p:sldId id="289" r:id="rId26"/>
    <p:sldId id="295" r:id="rId27"/>
    <p:sldId id="270" r:id="rId28"/>
    <p:sldId id="271" r:id="rId29"/>
    <p:sldId id="278" r:id="rId30"/>
    <p:sldId id="263" r:id="rId31"/>
    <p:sldId id="279" r:id="rId32"/>
    <p:sldId id="287" r:id="rId33"/>
    <p:sldId id="265" r:id="rId34"/>
    <p:sldId id="296" r:id="rId35"/>
    <p:sldId id="294" r:id="rId36"/>
    <p:sldId id="264" r:id="rId37"/>
    <p:sldId id="286" r:id="rId38"/>
    <p:sldId id="266" r:id="rId39"/>
  </p:sldIdLst>
  <p:sldSz cx="18288000" cy="10287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Futura Bold" panose="020B0604020202020204" charset="0"/>
      <p:regular r:id="rId45"/>
    </p:embeddedFont>
    <p:embeddedFont>
      <p:font typeface="Futura" panose="020B0604020202020204" charset="0"/>
      <p:regular r:id="rId46"/>
    </p:embeddedFont>
    <p:embeddedFont>
      <p:font typeface="Futura Ultra-Bold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7CDF6-45DE-4505-92E5-A9FD4829DE04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7A4DD-2B86-4E45-B4EB-440B040B27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49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3fGXCzod2s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k5hpQDZp9w&amp;list=RDTk5hpQDZp9w&amp;start_radio=1&amp;rv=KB5XvOkSeuI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CORONGIU@GMAIL.COM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12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4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819" y="3652096"/>
            <a:ext cx="6914582" cy="6424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80"/>
              </a:lnSpc>
            </a:pPr>
            <a:r>
              <a:rPr lang="en-US" sz="4800" b="1" spc="124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CUNGRESSU</a:t>
            </a:r>
            <a:endParaRPr lang="en-US" sz="4800" b="1" spc="124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  <a:p>
            <a:pPr algn="l">
              <a:lnSpc>
                <a:spcPts val="8280"/>
              </a:lnSpc>
            </a:pPr>
            <a:r>
              <a:rPr lang="en-US" sz="4800" b="1" spc="124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DE SOS GIOVANOS</a:t>
            </a:r>
          </a:p>
          <a:p>
            <a:pPr algn="l">
              <a:lnSpc>
                <a:spcPts val="8280"/>
              </a:lnSpc>
            </a:pPr>
            <a:r>
              <a:rPr lang="en-US" sz="4800" b="1" spc="124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DISTERRADOS</a:t>
            </a:r>
          </a:p>
          <a:p>
            <a:pPr algn="l">
              <a:lnSpc>
                <a:spcPts val="8280"/>
              </a:lnSpc>
            </a:pPr>
            <a:r>
              <a:rPr lang="en-US" sz="4800" b="1" spc="124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SARDOS</a:t>
            </a:r>
          </a:p>
          <a:p>
            <a:pPr algn="l">
              <a:lnSpc>
                <a:spcPts val="8280"/>
              </a:lnSpc>
            </a:pPr>
            <a:r>
              <a:rPr lang="en-US" sz="6900" b="1" spc="124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endParaRPr lang="en-US" sz="6900" b="1" spc="124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  <a:p>
            <a:pPr algn="l">
              <a:lnSpc>
                <a:spcPts val="8640"/>
              </a:lnSpc>
            </a:pPr>
            <a:endParaRPr lang="en-US" sz="6900" b="1" spc="124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04241" y="7293804"/>
            <a:ext cx="2230845" cy="562838"/>
            <a:chOff x="0" y="0"/>
            <a:chExt cx="2979968" cy="751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79928" cy="751840"/>
            </a:xfrm>
            <a:custGeom>
              <a:avLst/>
              <a:gdLst/>
              <a:ahLst/>
              <a:cxnLst/>
              <a:rect l="l" t="t" r="r" b="b"/>
              <a:pathLst>
                <a:path w="2979928" h="751840">
                  <a:moveTo>
                    <a:pt x="2576703" y="0"/>
                  </a:moveTo>
                  <a:lnTo>
                    <a:pt x="0" y="0"/>
                  </a:lnTo>
                  <a:lnTo>
                    <a:pt x="403225" y="751840"/>
                  </a:lnTo>
                  <a:lnTo>
                    <a:pt x="2979928" y="751840"/>
                  </a:lnTo>
                  <a:lnTo>
                    <a:pt x="2576703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74378" y="19015"/>
            <a:ext cx="3232378" cy="2430358"/>
            <a:chOff x="0" y="0"/>
            <a:chExt cx="4317818" cy="32464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17873" cy="3246501"/>
            </a:xfrm>
            <a:custGeom>
              <a:avLst/>
              <a:gdLst/>
              <a:ahLst/>
              <a:cxnLst/>
              <a:rect l="l" t="t" r="r" b="b"/>
              <a:pathLst>
                <a:path w="4317873" h="3246501">
                  <a:moveTo>
                    <a:pt x="4317873" y="3246501"/>
                  </a:moveTo>
                  <a:lnTo>
                    <a:pt x="2576703" y="0"/>
                  </a:lnTo>
                  <a:lnTo>
                    <a:pt x="0" y="0"/>
                  </a:lnTo>
                  <a:lnTo>
                    <a:pt x="1741043" y="3246501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106756" y="2449373"/>
            <a:ext cx="2230845" cy="562838"/>
            <a:chOff x="0" y="0"/>
            <a:chExt cx="2979968" cy="751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79928" cy="751840"/>
            </a:xfrm>
            <a:custGeom>
              <a:avLst/>
              <a:gdLst/>
              <a:ahLst/>
              <a:cxnLst/>
              <a:rect l="l" t="t" r="r" b="b"/>
              <a:pathLst>
                <a:path w="2979928" h="751840">
                  <a:moveTo>
                    <a:pt x="2576703" y="0"/>
                  </a:moveTo>
                  <a:lnTo>
                    <a:pt x="0" y="0"/>
                  </a:lnTo>
                  <a:lnTo>
                    <a:pt x="403225" y="751840"/>
                  </a:lnTo>
                  <a:lnTo>
                    <a:pt x="2979928" y="751840"/>
                  </a:lnTo>
                  <a:lnTo>
                    <a:pt x="2576703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35086" y="7856642"/>
            <a:ext cx="3232378" cy="2430358"/>
            <a:chOff x="0" y="0"/>
            <a:chExt cx="4317818" cy="32464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17873" cy="3246501"/>
            </a:xfrm>
            <a:custGeom>
              <a:avLst/>
              <a:gdLst/>
              <a:ahLst/>
              <a:cxnLst/>
              <a:rect l="l" t="t" r="r" b="b"/>
              <a:pathLst>
                <a:path w="4317873" h="3246501">
                  <a:moveTo>
                    <a:pt x="4317873" y="3246501"/>
                  </a:moveTo>
                  <a:lnTo>
                    <a:pt x="2576703" y="0"/>
                  </a:lnTo>
                  <a:lnTo>
                    <a:pt x="0" y="0"/>
                  </a:lnTo>
                  <a:lnTo>
                    <a:pt x="1741043" y="3246501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7484" y="547339"/>
            <a:ext cx="3015112" cy="1902033"/>
          </a:xfrm>
          <a:custGeom>
            <a:avLst/>
            <a:gdLst/>
            <a:ahLst/>
            <a:cxnLst/>
            <a:rect l="l" t="t" r="r" b="b"/>
            <a:pathLst>
              <a:path w="3015112" h="1902033">
                <a:moveTo>
                  <a:pt x="0" y="0"/>
                </a:moveTo>
                <a:lnTo>
                  <a:pt x="3015112" y="0"/>
                </a:lnTo>
                <a:lnTo>
                  <a:pt x="3015112" y="1902034"/>
                </a:lnTo>
                <a:lnTo>
                  <a:pt x="0" y="190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>
            <a:off x="4272299" y="547339"/>
            <a:ext cx="1133244" cy="1133244"/>
          </a:xfrm>
          <a:custGeom>
            <a:avLst/>
            <a:gdLst/>
            <a:ahLst/>
            <a:cxnLst/>
            <a:rect l="l" t="t" r="r" b="b"/>
            <a:pathLst>
              <a:path w="1133244" h="1133244">
                <a:moveTo>
                  <a:pt x="0" y="0"/>
                </a:moveTo>
                <a:lnTo>
                  <a:pt x="1133244" y="0"/>
                </a:lnTo>
                <a:lnTo>
                  <a:pt x="1133244" y="1133244"/>
                </a:lnTo>
                <a:lnTo>
                  <a:pt x="0" y="1133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TextBox 13"/>
          <p:cNvSpPr txBox="1"/>
          <p:nvPr/>
        </p:nvSpPr>
        <p:spPr>
          <a:xfrm>
            <a:off x="476818" y="9140930"/>
            <a:ext cx="6021151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 err="1" smtClean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S’Alighera</a:t>
            </a:r>
            <a:r>
              <a:rPr lang="en-US" sz="2799" b="1" dirty="0" smtClean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, </a:t>
            </a:r>
            <a:r>
              <a:rPr lang="en-US" sz="2799" b="1" dirty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22 - 24 </a:t>
            </a:r>
            <a:r>
              <a:rPr lang="en-US" sz="2799" b="1" dirty="0" err="1" smtClean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Santu</a:t>
            </a:r>
            <a:r>
              <a:rPr lang="en-US" sz="2799" b="1" dirty="0" smtClean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lang="en-US" sz="2799" b="1" dirty="0" err="1" smtClean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Aine</a:t>
            </a:r>
            <a:r>
              <a:rPr lang="en-US" sz="2799" b="1" dirty="0" smtClean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lang="en-US" sz="2799" b="1" dirty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2025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609453" y="0"/>
            <a:ext cx="10678547" cy="10287000"/>
            <a:chOff x="0" y="0"/>
            <a:chExt cx="14238062" cy="1371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238062" cy="13716000"/>
            </a:xfrm>
            <a:custGeom>
              <a:avLst/>
              <a:gdLst/>
              <a:ahLst/>
              <a:cxnLst/>
              <a:rect l="l" t="t" r="r" b="b"/>
              <a:pathLst>
                <a:path w="14238062" h="13716000">
                  <a:moveTo>
                    <a:pt x="0" y="0"/>
                  </a:moveTo>
                  <a:lnTo>
                    <a:pt x="14238062" y="0"/>
                  </a:lnTo>
                  <a:lnTo>
                    <a:pt x="1423806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5864316" y="5686424"/>
              <a:ext cx="407672" cy="40767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01412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6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5950252" y="5772360"/>
              <a:ext cx="235800" cy="23580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6"/>
                  </a:lnSpc>
                </a:pPr>
                <a:endParaRPr/>
              </a:p>
            </p:txBody>
          </p:sp>
        </p:grpSp>
      </p:grpSp>
      <p:sp>
        <p:nvSpPr>
          <p:cNvPr id="22" name="TextBox 22"/>
          <p:cNvSpPr txBox="1"/>
          <p:nvPr/>
        </p:nvSpPr>
        <p:spPr>
          <a:xfrm>
            <a:off x="476817" y="8049356"/>
            <a:ext cx="7027423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  <a:spcBef>
                <a:spcPct val="0"/>
              </a:spcBef>
            </a:pPr>
            <a:r>
              <a:rPr lang="en-US" sz="2400" spc="43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RAIGHINAS IN SU MUNDU </a:t>
            </a:r>
            <a:endParaRPr lang="en-US" sz="2400" spc="43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ts val="2880"/>
              </a:lnSpc>
              <a:spcBef>
                <a:spcPct val="0"/>
              </a:spcBef>
            </a:pPr>
            <a:r>
              <a:rPr lang="en-US" sz="2400" spc="43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VENIDORE IN SARDIGNA</a:t>
            </a:r>
            <a:endParaRPr lang="en-US" sz="2400" spc="43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86614"/>
            <a:ext cx="752216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DEFINIZIONE CALCISTICA DELLA LINGUA  LINGUA  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769502"/>
            <a:ext cx="9837181" cy="1591788"/>
            <a:chOff x="1498600" y="0"/>
            <a:chExt cx="13298849" cy="2122384"/>
          </a:xfrm>
        </p:grpSpPr>
        <p:grpSp>
          <p:nvGrpSpPr>
            <p:cNvPr id="5" name="Group 5"/>
            <p:cNvGrpSpPr/>
            <p:nvPr/>
          </p:nvGrpSpPr>
          <p:grpSpPr>
            <a:xfrm>
              <a:off x="1498600" y="0"/>
              <a:ext cx="13298849" cy="2122384"/>
              <a:chOff x="0" y="0"/>
              <a:chExt cx="17061080" cy="27228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7061053" cy="2722753"/>
              </a:xfrm>
              <a:custGeom>
                <a:avLst/>
                <a:gdLst/>
                <a:ahLst/>
                <a:cxnLst/>
                <a:rect l="l" t="t" r="r" b="b"/>
                <a:pathLst>
                  <a:path w="17061053" h="2722753">
                    <a:moveTo>
                      <a:pt x="0" y="0"/>
                    </a:moveTo>
                    <a:lnTo>
                      <a:pt x="15600807" y="0"/>
                    </a:lnTo>
                    <a:lnTo>
                      <a:pt x="17061053" y="2722753"/>
                    </a:lnTo>
                    <a:lnTo>
                      <a:pt x="0" y="27227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1412"/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498600" y="0"/>
              <a:ext cx="12409613" cy="2122384"/>
            </a:xfrm>
            <a:custGeom>
              <a:avLst/>
              <a:gdLst/>
              <a:ahLst/>
              <a:cxnLst/>
              <a:rect l="l" t="t" r="r" b="b"/>
              <a:pathLst>
                <a:path w="13908213" h="2122384">
                  <a:moveTo>
                    <a:pt x="0" y="0"/>
                  </a:moveTo>
                  <a:lnTo>
                    <a:pt x="13908213" y="0"/>
                  </a:lnTo>
                  <a:lnTo>
                    <a:pt x="13908213" y="2122384"/>
                  </a:lnTo>
                  <a:lnTo>
                    <a:pt x="0" y="212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185" t="-173859" r="-5619" b="-438256"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190" y="4999711"/>
            <a:ext cx="6121619" cy="28757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38500"/>
            <a:ext cx="125730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105400" y="1562100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dirty="0" err="1" smtClean="0">
                <a:solidFill>
                  <a:srgbClr val="C00000"/>
                </a:solidFill>
                <a:latin typeface="Futura Ultra-Bold" panose="020B0604020202020204" charset="0"/>
              </a:rPr>
              <a:t>ll</a:t>
            </a:r>
            <a:r>
              <a:rPr lang="it-IT" sz="2800" dirty="0" smtClean="0">
                <a:solidFill>
                  <a:srgbClr val="C00000"/>
                </a:solidFill>
                <a:latin typeface="Futura Ultra-Bold" panose="020B0604020202020204" charset="0"/>
              </a:rPr>
              <a:t> </a:t>
            </a:r>
            <a:r>
              <a:rPr lang="it-IT" sz="2800" dirty="0">
                <a:solidFill>
                  <a:srgbClr val="C00000"/>
                </a:solidFill>
                <a:latin typeface="Futura Ultra-Bold" panose="020B0604020202020204" charset="0"/>
              </a:rPr>
              <a:t>linguista norvegese </a:t>
            </a:r>
            <a:r>
              <a:rPr lang="it-IT" sz="2800" dirty="0" err="1">
                <a:solidFill>
                  <a:srgbClr val="C00000"/>
                </a:solidFill>
                <a:latin typeface="Futura Ultra-Bold" panose="020B0604020202020204" charset="0"/>
              </a:rPr>
              <a:t>Einar</a:t>
            </a:r>
            <a:r>
              <a:rPr lang="it-IT" sz="2800" dirty="0">
                <a:solidFill>
                  <a:srgbClr val="C00000"/>
                </a:solidFill>
                <a:latin typeface="Futura Ultra-Bold" panose="020B060402020202020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Futura Ultra-Bold" panose="020B0604020202020204" charset="0"/>
              </a:rPr>
              <a:t>Haugen</a:t>
            </a:r>
            <a:r>
              <a:rPr lang="it-IT" sz="2800" dirty="0">
                <a:solidFill>
                  <a:srgbClr val="C00000"/>
                </a:solidFill>
                <a:latin typeface="Futura Ultra-Bold" panose="020B0604020202020204" charset="0"/>
              </a:rPr>
              <a:t> ha provocatoriamente illustrato questa distinzione pseudo-linguistica con le seguenti parole: </a:t>
            </a:r>
            <a:endParaRPr lang="it-IT" sz="2800" dirty="0" smtClean="0">
              <a:solidFill>
                <a:srgbClr val="C00000"/>
              </a:solidFill>
              <a:latin typeface="Futura Ultra-Bold" panose="020B0604020202020204" charset="0"/>
            </a:endParaRPr>
          </a:p>
          <a:p>
            <a:endParaRPr lang="it-IT" sz="4000" dirty="0">
              <a:solidFill>
                <a:srgbClr val="C00000"/>
              </a:solidFill>
              <a:latin typeface="Futura Ultra-Bold" panose="020B0604020202020204" charset="0"/>
            </a:endParaRPr>
          </a:p>
          <a:p>
            <a:endParaRPr lang="it-IT" sz="4000" dirty="0" smtClean="0">
              <a:solidFill>
                <a:srgbClr val="C00000"/>
              </a:solidFill>
              <a:latin typeface="Futura Ultra-Bold" panose="020B0604020202020204" charset="0"/>
            </a:endParaRPr>
          </a:p>
          <a:p>
            <a:endParaRPr lang="it-IT" sz="4000" dirty="0">
              <a:solidFill>
                <a:srgbClr val="C00000"/>
              </a:solidFill>
              <a:latin typeface="Futura Ultra-Bold" panose="020B0604020202020204" charset="0"/>
            </a:endParaRPr>
          </a:p>
          <a:p>
            <a:r>
              <a:rPr lang="it-IT" sz="6600" dirty="0" smtClean="0">
                <a:solidFill>
                  <a:srgbClr val="C00000"/>
                </a:solidFill>
                <a:latin typeface="Futura Ultra-Bold" panose="020B0604020202020204" charset="0"/>
              </a:rPr>
              <a:t>«</a:t>
            </a:r>
            <a:r>
              <a:rPr lang="it-IT" sz="6600" dirty="0">
                <a:solidFill>
                  <a:srgbClr val="C00000"/>
                </a:solidFill>
                <a:latin typeface="Futura Ultra-Bold" panose="020B0604020202020204" charset="0"/>
              </a:rPr>
              <a:t>Una lingua è un dialetto con alle spalle un esercito e una flotta».</a:t>
            </a:r>
          </a:p>
        </p:txBody>
      </p:sp>
    </p:spTree>
    <p:extLst>
      <p:ext uri="{BB962C8B-B14F-4D97-AF65-F5344CB8AC3E}">
        <p14:creationId xmlns:p14="http://schemas.microsoft.com/office/powerpoint/2010/main" val="3786873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95300"/>
            <a:ext cx="7620000" cy="4114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991100"/>
            <a:ext cx="80010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7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62" y="704850"/>
            <a:ext cx="879815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23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81100"/>
            <a:ext cx="9829800" cy="746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10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85900"/>
            <a:ext cx="11582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82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67056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68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1028700"/>
            <a:ext cx="8686800" cy="80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381000"/>
            <a:ext cx="70485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93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6214" y="1897380"/>
            <a:ext cx="9951786" cy="8389620"/>
            <a:chOff x="0" y="0"/>
            <a:chExt cx="13269048" cy="11186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8961" cy="11186160"/>
            </a:xfrm>
            <a:custGeom>
              <a:avLst/>
              <a:gdLst/>
              <a:ahLst/>
              <a:cxnLst/>
              <a:rect l="l" t="t" r="r" b="b"/>
              <a:pathLst>
                <a:path w="13268961" h="11186160">
                  <a:moveTo>
                    <a:pt x="0" y="0"/>
                  </a:moveTo>
                  <a:lnTo>
                    <a:pt x="8878570" y="0"/>
                  </a:lnTo>
                  <a:lnTo>
                    <a:pt x="10955274" y="0"/>
                  </a:lnTo>
                  <a:lnTo>
                    <a:pt x="13220827" y="0"/>
                  </a:lnTo>
                  <a:lnTo>
                    <a:pt x="13268961" y="89789"/>
                  </a:lnTo>
                  <a:lnTo>
                    <a:pt x="13268961" y="11186160"/>
                  </a:lnTo>
                  <a:lnTo>
                    <a:pt x="11003534" y="11186160"/>
                  </a:lnTo>
                  <a:lnTo>
                    <a:pt x="10341356" y="11186160"/>
                  </a:lnTo>
                  <a:lnTo>
                    <a:pt x="8926703" y="11186160"/>
                  </a:lnTo>
                  <a:lnTo>
                    <a:pt x="8075803" y="11186160"/>
                  </a:lnTo>
                  <a:lnTo>
                    <a:pt x="5998972" y="11186160"/>
                  </a:lnTo>
                  <a:close/>
                </a:path>
              </a:pathLst>
            </a:custGeom>
            <a:blipFill>
              <a:blip r:embed="rId2"/>
              <a:stretch>
                <a:fillRect l="-16227" r="-31026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6597923"/>
            <a:ext cx="8497252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UNA LINGUA PER VIVERE HA BISOGNO DI  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336214" y="0"/>
            <a:ext cx="9951721" cy="1897380"/>
          </a:xfrm>
          <a:custGeom>
            <a:avLst/>
            <a:gdLst/>
            <a:ahLst/>
            <a:cxnLst/>
            <a:rect l="l" t="t" r="r" b="b"/>
            <a:pathLst>
              <a:path w="12433739" h="1897380">
                <a:moveTo>
                  <a:pt x="0" y="0"/>
                </a:moveTo>
                <a:lnTo>
                  <a:pt x="12433739" y="0"/>
                </a:lnTo>
                <a:lnTo>
                  <a:pt x="12433739" y="1897380"/>
                </a:lnTo>
                <a:lnTo>
                  <a:pt x="0" y="1897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85" t="-173859" r="-5619" b="-438256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1933409" cy="5143500"/>
            <a:chOff x="0" y="0"/>
            <a:chExt cx="15911212" cy="685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11195" cy="6858000"/>
            </a:xfrm>
            <a:custGeom>
              <a:avLst/>
              <a:gdLst/>
              <a:ahLst/>
              <a:cxnLst/>
              <a:rect l="l" t="t" r="r" b="b"/>
              <a:pathLst>
                <a:path w="15911195" h="6858000">
                  <a:moveTo>
                    <a:pt x="0" y="0"/>
                  </a:moveTo>
                  <a:lnTo>
                    <a:pt x="994664" y="0"/>
                  </a:lnTo>
                  <a:lnTo>
                    <a:pt x="2655316" y="0"/>
                  </a:lnTo>
                  <a:lnTo>
                    <a:pt x="2899791" y="0"/>
                  </a:lnTo>
                  <a:lnTo>
                    <a:pt x="4733544" y="0"/>
                  </a:lnTo>
                  <a:lnTo>
                    <a:pt x="6638671" y="0"/>
                  </a:lnTo>
                  <a:lnTo>
                    <a:pt x="11044555" y="0"/>
                  </a:lnTo>
                  <a:lnTo>
                    <a:pt x="12233275" y="0"/>
                  </a:lnTo>
                  <a:lnTo>
                    <a:pt x="15911195" y="6858000"/>
                  </a:lnTo>
                  <a:lnTo>
                    <a:pt x="12172315" y="6858000"/>
                  </a:lnTo>
                  <a:lnTo>
                    <a:pt x="7766431" y="6858000"/>
                  </a:lnTo>
                  <a:lnTo>
                    <a:pt x="5861304" y="6858000"/>
                  </a:lnTo>
                  <a:lnTo>
                    <a:pt x="4027551" y="6858000"/>
                  </a:lnTo>
                  <a:lnTo>
                    <a:pt x="3783076" y="6858000"/>
                  </a:lnTo>
                  <a:lnTo>
                    <a:pt x="2122424" y="6858000"/>
                  </a:lnTo>
                  <a:lnTo>
                    <a:pt x="44196" y="6858000"/>
                  </a:lnTo>
                  <a:lnTo>
                    <a:pt x="0" y="67755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454423"/>
            <a:ext cx="8497252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SCUOLA</a:t>
            </a:r>
          </a:p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UNIVERSITA’</a:t>
            </a:r>
          </a:p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AMMINISTRAZIONE PUBBLICA</a:t>
            </a:r>
          </a:p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MEDIA, WEB</a:t>
            </a:r>
          </a:p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CULTO</a:t>
            </a:r>
          </a:p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ARTE,</a:t>
            </a:r>
          </a:p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BUSINESS</a:t>
            </a:r>
          </a:p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MEDICINA ECT </a:t>
            </a:r>
          </a:p>
          <a:p>
            <a:pPr algn="l">
              <a:lnSpc>
                <a:spcPts val="3600"/>
              </a:lnSpc>
            </a:pPr>
            <a:endParaRPr lang="en-US" sz="3000" b="1" dirty="0">
              <a:solidFill>
                <a:srgbClr val="FFFFFF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-10196"/>
            <a:ext cx="10677029" cy="10287000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4800" dirty="0" smtClean="0">
                <a:solidFill>
                  <a:srgbClr val="C00000"/>
                </a:solidFill>
                <a:latin typeface="Futura Ultra-Bold" panose="020B0604020202020204" charset="0"/>
              </a:rPr>
              <a:t>IL SARDO UNA LINGUA  «ANORMALE»</a:t>
            </a:r>
            <a:endParaRPr lang="it-IT" sz="4800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371600" y="4991100"/>
            <a:ext cx="6400800" cy="23622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  <a:t>Percorso di conoscenza basico per una prima introduzione alla realtà linguistica sarda </a:t>
            </a:r>
            <a:endParaRPr lang="it-IT" dirty="0">
              <a:solidFill>
                <a:srgbClr val="C00000"/>
              </a:solidFill>
              <a:latin typeface="Futura Ultra-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0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" y="0"/>
            <a:ext cx="14097000" cy="5502085"/>
            <a:chOff x="0" y="657345"/>
            <a:chExt cx="10694330" cy="5354912"/>
          </a:xfrm>
        </p:grpSpPr>
        <p:sp>
          <p:nvSpPr>
            <p:cNvPr id="3" name="TextBox 3"/>
            <p:cNvSpPr txBox="1"/>
            <p:nvPr/>
          </p:nvSpPr>
          <p:spPr>
            <a:xfrm>
              <a:off x="664783" y="4165597"/>
              <a:ext cx="10029547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Ma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soprattutto</a:t>
              </a:r>
              <a:r>
                <a:rPr lang="en-US" sz="4400" b="1" dirty="0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 ha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bisogno</a:t>
              </a:r>
              <a:r>
                <a:rPr lang="en-US" sz="4400" b="1" dirty="0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 di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essere</a:t>
              </a:r>
              <a:r>
                <a:rPr lang="en-US" sz="4400" b="1" dirty="0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parlata</a:t>
              </a:r>
              <a:r>
                <a:rPr lang="en-US" sz="4400" b="1" dirty="0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perchè</a:t>
              </a:r>
              <a:r>
                <a:rPr lang="en-US" sz="4400" b="1" dirty="0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ogni</a:t>
              </a:r>
              <a:r>
                <a:rPr lang="en-US" sz="4400" b="1" dirty="0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 lingua è un Tesoro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imperdibile</a:t>
              </a:r>
              <a:endParaRPr lang="en-US" sz="4400" b="1" dirty="0" smtClean="0">
                <a:solidFill>
                  <a:srgbClr val="C00000"/>
                </a:solidFill>
                <a:latin typeface="Futura Ultra-Bold"/>
                <a:ea typeface="Futura Ultra-Bold"/>
                <a:cs typeface="Futura Ultra-Bold"/>
                <a:sym typeface="Futura Ultra-Bold"/>
              </a:endParaRPr>
            </a:p>
            <a:p>
              <a:pPr algn="l">
                <a:lnSpc>
                  <a:spcPts val="3600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Di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ricchezza</a:t>
              </a:r>
              <a:r>
                <a:rPr lang="en-US" sz="4400" b="1" dirty="0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 e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significati</a:t>
              </a:r>
              <a:r>
                <a:rPr lang="en-US" sz="4400" b="1" dirty="0" smtClean="0">
                  <a:solidFill>
                    <a:srgbClr val="C00000"/>
                  </a:solidFill>
                  <a:latin typeface="Futura Ultra-Bold"/>
                  <a:ea typeface="Futura Ultra-Bold"/>
                  <a:cs typeface="Futura Ultra-Bold"/>
                  <a:sym typeface="Futura Ultra-Bold"/>
                </a:rPr>
                <a:t>  </a:t>
              </a:r>
              <a:endParaRPr lang="en-US" sz="4400" b="1" dirty="0">
                <a:solidFill>
                  <a:srgbClr val="C00000"/>
                </a:solidFill>
                <a:latin typeface="Futura Ultra-Bold"/>
                <a:ea typeface="Futura Ultra-Bold"/>
                <a:cs typeface="Futura Ultra-Bold"/>
                <a:sym typeface="Futura Ultra-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57345"/>
              <a:ext cx="10029547" cy="464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1800" dirty="0" smtClean="0">
                  <a:solidFill>
                    <a:srgbClr val="000000"/>
                  </a:solidFill>
                  <a:latin typeface="Futura"/>
                  <a:ea typeface="Futura"/>
                  <a:cs typeface="Futura"/>
                  <a:sym typeface="Futura"/>
                </a:rPr>
                <a:t> </a:t>
              </a:r>
              <a:endParaRPr lang="en-US" sz="1800" dirty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105900"/>
            <a:ext cx="13335000" cy="998300"/>
            <a:chOff x="0" y="0"/>
            <a:chExt cx="17061080" cy="27228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61053" cy="2722753"/>
            </a:xfrm>
            <a:custGeom>
              <a:avLst/>
              <a:gdLst/>
              <a:ahLst/>
              <a:cxnLst/>
              <a:rect l="l" t="t" r="r" b="b"/>
              <a:pathLst>
                <a:path w="17061053" h="2722753">
                  <a:moveTo>
                    <a:pt x="0" y="0"/>
                  </a:moveTo>
                  <a:lnTo>
                    <a:pt x="15600807" y="0"/>
                  </a:lnTo>
                  <a:lnTo>
                    <a:pt x="17061053" y="2722753"/>
                  </a:lnTo>
                  <a:lnTo>
                    <a:pt x="0" y="2722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476500"/>
            <a:ext cx="9145276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4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90800" y="2476500"/>
            <a:ext cx="98298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 smtClean="0">
                <a:solidFill>
                  <a:srgbClr val="C00000"/>
                </a:solidFill>
                <a:latin typeface="Futura Ultra-Bold" panose="020B0604020202020204" charset="0"/>
              </a:rPr>
              <a:t>Ogni lingua contiene in se un tot di elaborazione umana originale e esclusiva, irripetibile, traducibile solo in parte, anche il sardo </a:t>
            </a:r>
            <a:endParaRPr lang="it-IT" sz="6600" dirty="0">
              <a:solidFill>
                <a:srgbClr val="C00000"/>
              </a:solidFill>
              <a:latin typeface="Futura Ultra-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23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810000" y="4305300"/>
            <a:ext cx="10210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C00000"/>
                </a:solidFill>
                <a:latin typeface="Futura Ultra-Bold" panose="020B0604020202020204" charset="0"/>
              </a:rPr>
              <a:t>NON SI POTRA’ MAI CAPIRE FINO IN FONDO LA SARDEGNA SENZA CONOSCERE LA SUA LINGUA, </a:t>
            </a:r>
            <a:r>
              <a:rPr lang="it-IT" sz="4400" dirty="0" err="1" smtClean="0">
                <a:solidFill>
                  <a:srgbClr val="C00000"/>
                </a:solidFill>
                <a:latin typeface="Futura Ultra-Bold" panose="020B0604020202020204" charset="0"/>
              </a:rPr>
              <a:t>COSì</a:t>
            </a:r>
            <a:r>
              <a:rPr lang="it-IT" sz="4400" dirty="0" smtClean="0">
                <a:solidFill>
                  <a:srgbClr val="C00000"/>
                </a:solidFill>
                <a:latin typeface="Futura Ultra-Bold" panose="020B0604020202020204" charset="0"/>
              </a:rPr>
              <a:t> COME LA STORIA O L’IDENTITA’ </a:t>
            </a:r>
            <a:endParaRPr lang="it-IT" sz="4400" dirty="0">
              <a:solidFill>
                <a:srgbClr val="C00000"/>
              </a:solidFill>
              <a:latin typeface="Futura Ultra-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361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953000" y="5448300"/>
            <a:ext cx="723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 smtClean="0">
                <a:solidFill>
                  <a:srgbClr val="C00000"/>
                </a:solidFill>
                <a:latin typeface="Futura Ultra-Bold" panose="020B0604020202020204" charset="0"/>
              </a:rPr>
              <a:t>Perche</a:t>
            </a:r>
            <a:r>
              <a:rPr lang="it-IT" sz="3200" dirty="0" smtClean="0">
                <a:solidFill>
                  <a:srgbClr val="C00000"/>
                </a:solidFill>
                <a:latin typeface="Futura Ultra-Bold" panose="020B0604020202020204" charset="0"/>
              </a:rPr>
              <a:t>’ una lingua non è solo uno strumento di comunicazione, ma organizza anche il pensiero e ti fa vedere le cose diversamente, secondo uno schema diverso per ogni lingua</a:t>
            </a:r>
            <a:endParaRPr lang="it-IT" sz="3200" dirty="0">
              <a:solidFill>
                <a:srgbClr val="C00000"/>
              </a:solidFill>
              <a:latin typeface="Futura Ultra-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05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248400" y="5067300"/>
            <a:ext cx="4839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2"/>
              </a:rPr>
              <a:t>https://www.youtube.com/watch?v=f3fGXCzod2s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902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096000" y="2933700"/>
            <a:ext cx="9220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Futura Ultra-Bold" panose="020B0604020202020204" charset="0"/>
              </a:rPr>
              <a:t>La teoria di </a:t>
            </a:r>
            <a:r>
              <a:rPr lang="it-IT" sz="3200" dirty="0" err="1">
                <a:solidFill>
                  <a:srgbClr val="C00000"/>
                </a:solidFill>
                <a:latin typeface="Futura Ultra-Bold" panose="020B0604020202020204" charset="0"/>
              </a:rPr>
              <a:t>Sapir-Whorf</a:t>
            </a:r>
            <a:r>
              <a:rPr lang="it-IT" sz="3200" dirty="0">
                <a:solidFill>
                  <a:srgbClr val="C00000"/>
                </a:solidFill>
                <a:latin typeface="Futura Ultra-Bold" panose="020B0604020202020204" charset="0"/>
              </a:rPr>
              <a:t>, o ipotesi della relatività linguistica, sostiene che la lingua parlata influenzi la visione del mondo e i processi cognitivi di una persona. In parole semplici, le strutture linguistiche (grammaticali e lessicali) di una lingua non sono solo uno strumento per descrivere la realtà, ma possono anche modellarne la percezione, portando a modi di pensare diversi tra chi parla lingue differenti. </a:t>
            </a:r>
          </a:p>
        </p:txBody>
      </p:sp>
    </p:spTree>
    <p:extLst>
      <p:ext uri="{BB962C8B-B14F-4D97-AF65-F5344CB8AC3E}">
        <p14:creationId xmlns:p14="http://schemas.microsoft.com/office/powerpoint/2010/main" val="1668602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71500"/>
            <a:ext cx="8610600" cy="90678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90600" y="2400300"/>
            <a:ext cx="3352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C00000"/>
                </a:solidFill>
                <a:latin typeface="Futura Ultra-Bold" panose="020B0604020202020204" charset="0"/>
              </a:rPr>
              <a:t>Sardo</a:t>
            </a:r>
          </a:p>
          <a:p>
            <a:endParaRPr lang="it-IT" sz="4000" dirty="0" smtClean="0">
              <a:solidFill>
                <a:srgbClr val="C00000"/>
              </a:solidFill>
              <a:latin typeface="Futura Ultra-Bold" panose="020B0604020202020204" charset="0"/>
            </a:endParaRPr>
          </a:p>
          <a:p>
            <a:r>
              <a:rPr lang="it-IT" sz="4000" dirty="0" smtClean="0">
                <a:solidFill>
                  <a:srgbClr val="C00000"/>
                </a:solidFill>
                <a:latin typeface="Futura Ultra-Bold" panose="020B0604020202020204" charset="0"/>
              </a:rPr>
              <a:t>Catalano</a:t>
            </a:r>
          </a:p>
          <a:p>
            <a:r>
              <a:rPr lang="it-IT" sz="4000" dirty="0" smtClean="0">
                <a:solidFill>
                  <a:srgbClr val="C00000"/>
                </a:solidFill>
                <a:latin typeface="Futura Ultra-Bold" panose="020B0604020202020204" charset="0"/>
              </a:rPr>
              <a:t>Gallurese</a:t>
            </a:r>
          </a:p>
          <a:p>
            <a:r>
              <a:rPr lang="it-IT" sz="4000" dirty="0" smtClean="0">
                <a:solidFill>
                  <a:srgbClr val="C00000"/>
                </a:solidFill>
                <a:latin typeface="Futura Ultra-Bold" panose="020B0604020202020204" charset="0"/>
              </a:rPr>
              <a:t>Turritano</a:t>
            </a:r>
          </a:p>
          <a:p>
            <a:r>
              <a:rPr lang="it-IT" sz="4000" dirty="0" smtClean="0">
                <a:solidFill>
                  <a:srgbClr val="C00000"/>
                </a:solidFill>
                <a:latin typeface="Futura Ultra-Bold" panose="020B0604020202020204" charset="0"/>
              </a:rPr>
              <a:t>Catalano</a:t>
            </a:r>
          </a:p>
          <a:p>
            <a:r>
              <a:rPr lang="it-IT" sz="4000" dirty="0" err="1" smtClean="0">
                <a:solidFill>
                  <a:srgbClr val="C00000"/>
                </a:solidFill>
                <a:latin typeface="Futura Ultra-Bold" panose="020B0604020202020204" charset="0"/>
              </a:rPr>
              <a:t>Tabarchino</a:t>
            </a:r>
            <a:r>
              <a:rPr lang="it-IT" sz="4000" dirty="0" smtClean="0">
                <a:solidFill>
                  <a:srgbClr val="C00000"/>
                </a:solidFill>
                <a:latin typeface="Futura Ultra-Bold" panose="020B0604020202020204" charset="0"/>
              </a:rPr>
              <a:t>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058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724400" y="2933700"/>
            <a:ext cx="8229600" cy="2057400"/>
          </a:xfrm>
        </p:spPr>
        <p:txBody>
          <a:bodyPr>
            <a:normAutofit fontScale="90000"/>
          </a:bodyPr>
          <a:lstStyle/>
          <a:p>
            <a:r>
              <a:rPr lang="it-IT" sz="6000" b="1" dirty="0" smtClean="0">
                <a:solidFill>
                  <a:srgbClr val="C00000"/>
                </a:solidFill>
                <a:latin typeface="Futura Ultra-Bold" panose="020B0604020202020204" charset="0"/>
              </a:rPr>
              <a:t>SOCIOLINGUISTICA</a:t>
            </a:r>
            <a:br>
              <a:rPr lang="it-IT" sz="6000" b="1" dirty="0" smtClean="0">
                <a:solidFill>
                  <a:srgbClr val="C00000"/>
                </a:solidFill>
                <a:latin typeface="Futura Ultra-Bold" panose="020B0604020202020204" charset="0"/>
              </a:rPr>
            </a:br>
            <a:r>
              <a:rPr lang="it-IT" sz="6000" b="1" dirty="0" smtClean="0">
                <a:solidFill>
                  <a:srgbClr val="C00000"/>
                </a:solidFill>
                <a:latin typeface="Futura Ultra-Bold" panose="020B0604020202020204" charset="0"/>
              </a:rPr>
              <a:t> DEL </a:t>
            </a:r>
            <a:br>
              <a:rPr lang="it-IT" sz="6000" b="1" dirty="0" smtClean="0">
                <a:solidFill>
                  <a:srgbClr val="C00000"/>
                </a:solidFill>
                <a:latin typeface="Futura Ultra-Bold" panose="020B0604020202020204" charset="0"/>
              </a:rPr>
            </a:br>
            <a:r>
              <a:rPr lang="it-IT" sz="6000" b="1" dirty="0" smtClean="0">
                <a:solidFill>
                  <a:srgbClr val="C00000"/>
                </a:solidFill>
                <a:latin typeface="Futura Ultra-Bold" panose="020B0604020202020204" charset="0"/>
              </a:rPr>
              <a:t>SARDO </a:t>
            </a:r>
            <a:endParaRPr lang="it-IT" sz="6000" b="1" dirty="0">
              <a:solidFill>
                <a:srgbClr val="C00000"/>
              </a:solidFill>
              <a:latin typeface="Futura Ultra-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306800" cy="8755062"/>
          </a:xfrm>
        </p:spPr>
        <p:txBody>
          <a:bodyPr>
            <a:normAutofit/>
          </a:bodyPr>
          <a:lstStyle/>
          <a:p>
            <a:r>
              <a:rPr lang="it-IT" dirty="0" err="1" smtClean="0">
                <a:solidFill>
                  <a:srgbClr val="C00000"/>
                </a:solidFill>
                <a:latin typeface="Futura Ultra-Bold" panose="020B0604020202020204" charset="0"/>
              </a:rPr>
              <a:t>Perchè</a:t>
            </a:r>
            <a: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  <a:t> il sardo non è una lingua normale,</a:t>
            </a:r>
            <a:b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</a:br>
            <a: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  <a:t> ma ha assunto uno stato di lingua minoritaria? </a:t>
            </a:r>
            <a:endParaRPr lang="it-IT" dirty="0">
              <a:solidFill>
                <a:srgbClr val="C00000"/>
              </a:solidFill>
              <a:latin typeface="Futura Ultra-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1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Futura Ultra-Bold" panose="020B0604020202020204" charset="0"/>
              </a:rPr>
              <a:t>ATTENZIONE SU UN TEMA  FONDAMENTALE !!!!!</a:t>
            </a:r>
            <a:endParaRPr lang="it-IT" b="1" dirty="0">
              <a:solidFill>
                <a:srgbClr val="C00000"/>
              </a:solidFill>
              <a:latin typeface="Futura Ultra-Bold" panose="020B060402020202020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848100"/>
            <a:ext cx="8229600" cy="2278063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  <a:t>NON TUTTO E’ COME PENSIAMO CHE SIA E DOBBIAMO APRIRE LA MENTE ALLA CONOSCENZA E A NUOVE DIMENSIONI DEL SAPERE</a:t>
            </a:r>
          </a:p>
          <a:p>
            <a:endParaRPr lang="it-IT" dirty="0">
              <a:solidFill>
                <a:srgbClr val="C00000"/>
              </a:solidFill>
              <a:latin typeface="Futura Ultra-Bold" panose="020B0604020202020204" charset="0"/>
            </a:endParaRPr>
          </a:p>
          <a:p>
            <a: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  <a:t>SPESSO IN QUESTIONI LINGUISTICHE I LUOGHI COMUNI E GLI STEREOTIPI CONDIZIONANO</a:t>
            </a:r>
          </a:p>
          <a:p>
            <a:pPr marL="0" indent="0">
              <a:buNone/>
            </a:pPr>
            <a:endParaRPr lang="it-IT" dirty="0" smtClean="0">
              <a:solidFill>
                <a:srgbClr val="C00000"/>
              </a:solidFill>
              <a:latin typeface="Futura Ultra-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5909184"/>
            <a:ext cx="511825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Ragioni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politiche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2" y="6433149"/>
            <a:ext cx="511825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Mancata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creazione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di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cancelleria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sarda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in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età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moderna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e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necessità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poi di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aderire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al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progetto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dell’unità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nazionale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italiana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endParaRPr lang="en-US" sz="1800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141045" y="2143161"/>
            <a:ext cx="511825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Ragioni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storiche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141047" y="2667126"/>
            <a:ext cx="5118254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Mancata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creazione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di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corte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sarda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nel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Medioevo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conquista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catalo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aragonese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e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imposizione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di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spagnolo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e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catalano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assegnazione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piemontesi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e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adesione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al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progetto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nazionale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italiano</a:t>
            </a:r>
            <a:endParaRPr lang="en-US" sz="1800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141045" y="5909184"/>
            <a:ext cx="511825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Ragioni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Sociali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41047" y="6433149"/>
            <a:ext cx="511825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èlites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dirigenti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in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larga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parte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utilizzano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le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lingue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egemoniche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: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latino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catalano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spagnolo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italiano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. La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popolazione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dopo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l’unità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d’Italia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intravede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nella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lingua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italiana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la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possibilità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di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adottare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un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idioma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che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facilità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l’ascesa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sociale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.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Oggi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le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stesse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aspettattve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rimettono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sull’inglese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. </a:t>
            </a:r>
            <a:endParaRPr lang="en-US" sz="1800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654101" y="3779520"/>
            <a:ext cx="6979796" cy="6507480"/>
            <a:chOff x="0" y="0"/>
            <a:chExt cx="9306394" cy="8676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306433" cy="8676640"/>
            </a:xfrm>
            <a:custGeom>
              <a:avLst/>
              <a:gdLst/>
              <a:ahLst/>
              <a:cxnLst/>
              <a:rect l="l" t="t" r="r" b="b"/>
              <a:pathLst>
                <a:path w="9306433" h="8676640">
                  <a:moveTo>
                    <a:pt x="4653153" y="0"/>
                  </a:moveTo>
                  <a:lnTo>
                    <a:pt x="9306433" y="8676640"/>
                  </a:lnTo>
                  <a:lnTo>
                    <a:pt x="0" y="867664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54101" y="0"/>
            <a:ext cx="6979796" cy="6507480"/>
            <a:chOff x="0" y="0"/>
            <a:chExt cx="9306394" cy="86766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306433" cy="8676640"/>
            </a:xfrm>
            <a:custGeom>
              <a:avLst/>
              <a:gdLst/>
              <a:ahLst/>
              <a:cxnLst/>
              <a:rect l="l" t="t" r="r" b="b"/>
              <a:pathLst>
                <a:path w="9306433" h="8676640">
                  <a:moveTo>
                    <a:pt x="4653153" y="8676640"/>
                  </a:moveTo>
                  <a:lnTo>
                    <a:pt x="93064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5CB7F7FA-2AE3-A26B-D25E-1CB1A44E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305" y="2143161"/>
            <a:ext cx="6242740" cy="601545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1" y="952500"/>
            <a:ext cx="4256844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685800" y="1028701"/>
            <a:ext cx="15621000" cy="1676399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LUOGHI COMUNI E STEREOTIPI 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371600" y="2324100"/>
            <a:ext cx="14859000" cy="60198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ARCAISMO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DIVISIONE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INCOMPRENSIBILITA’ 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NON ADATTO ALLA MODERNITA’</a:t>
            </a:r>
            <a:endParaRPr lang="it-IT" dirty="0">
              <a:solidFill>
                <a:srgbClr val="C00000"/>
              </a:solidFill>
            </a:endParaRPr>
          </a:p>
          <a:p>
            <a:r>
              <a:rPr lang="it-IT" dirty="0" smtClean="0">
                <a:solidFill>
                  <a:srgbClr val="C00000"/>
                </a:solidFill>
              </a:rPr>
              <a:t>NON ADATTO ALLA CITTA’</a:t>
            </a:r>
            <a:endParaRPr lang="it-IT" dirty="0">
              <a:solidFill>
                <a:srgbClr val="C00000"/>
              </a:solidFill>
            </a:endParaRPr>
          </a:p>
          <a:p>
            <a:r>
              <a:rPr lang="it-IT" dirty="0" smtClean="0">
                <a:solidFill>
                  <a:srgbClr val="C00000"/>
                </a:solidFill>
              </a:rPr>
              <a:t>DISTURBA APPRENDIMENTO DELLE ALTRE LINGUE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 QUINDI NON ADATTO AI BAMBINI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NON ADATTO ALLE DONNE  </a:t>
            </a:r>
            <a:endParaRPr lang="it-IT" dirty="0">
              <a:solidFill>
                <a:srgbClr val="C00000"/>
              </a:solidFill>
            </a:endParaRPr>
          </a:p>
          <a:p>
            <a:r>
              <a:rPr lang="it-IT" dirty="0" smtClean="0">
                <a:solidFill>
                  <a:srgbClr val="C00000"/>
                </a:solidFill>
              </a:rPr>
              <a:t>ROZZO 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MALEDUCATO</a:t>
            </a:r>
          </a:p>
          <a:p>
            <a:endParaRPr lang="it-IT" dirty="0">
              <a:solidFill>
                <a:srgbClr val="C00000"/>
              </a:solidFill>
            </a:endParaRPr>
          </a:p>
          <a:p>
            <a:endParaRPr lang="it-IT" dirty="0" smtClean="0">
              <a:solidFill>
                <a:srgbClr val="C00000"/>
              </a:solidFill>
            </a:endParaRPr>
          </a:p>
          <a:p>
            <a:endParaRPr lang="it-IT" dirty="0" smtClean="0">
              <a:solidFill>
                <a:srgbClr val="C00000"/>
              </a:solidFill>
            </a:endParaRPr>
          </a:p>
          <a:p>
            <a:endParaRPr lang="it-IT" dirty="0" smtClean="0">
              <a:solidFill>
                <a:srgbClr val="C00000"/>
              </a:solidFill>
            </a:endParaRPr>
          </a:p>
          <a:p>
            <a:endParaRPr lang="it-IT" dirty="0" smtClean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 PROPOSITO DI DIVISIONE DEL SARDO </a:t>
            </a:r>
            <a:endParaRPr lang="it-IT" dirty="0"/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2" y="2095500"/>
            <a:ext cx="3055938" cy="3951288"/>
          </a:xfrm>
        </p:spPr>
      </p:pic>
      <p:pic>
        <p:nvPicPr>
          <p:cNvPr id="11" name="Segnaposto contenuto 10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0" y="2552700"/>
            <a:ext cx="2193925" cy="2782888"/>
          </a:xfr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619250"/>
            <a:ext cx="3343275" cy="551497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2247900"/>
            <a:ext cx="33337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2258" y="0"/>
            <a:ext cx="3250786" cy="4897083"/>
            <a:chOff x="0" y="0"/>
            <a:chExt cx="4334382" cy="65294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34383" cy="6529451"/>
            </a:xfrm>
            <a:custGeom>
              <a:avLst/>
              <a:gdLst/>
              <a:ahLst/>
              <a:cxnLst/>
              <a:rect l="l" t="t" r="r" b="b"/>
              <a:pathLst>
                <a:path w="4334383" h="6529451">
                  <a:moveTo>
                    <a:pt x="0" y="0"/>
                  </a:moveTo>
                  <a:lnTo>
                    <a:pt x="832739" y="0"/>
                  </a:lnTo>
                  <a:lnTo>
                    <a:pt x="4334383" y="6529451"/>
                  </a:lnTo>
                  <a:lnTo>
                    <a:pt x="3501644" y="6529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875525" y="5389917"/>
            <a:ext cx="3250786" cy="4897083"/>
            <a:chOff x="0" y="0"/>
            <a:chExt cx="4334382" cy="6529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4383" cy="6529451"/>
            </a:xfrm>
            <a:custGeom>
              <a:avLst/>
              <a:gdLst/>
              <a:ahLst/>
              <a:cxnLst/>
              <a:rect l="l" t="t" r="r" b="b"/>
              <a:pathLst>
                <a:path w="4334383" h="6529451">
                  <a:moveTo>
                    <a:pt x="0" y="0"/>
                  </a:moveTo>
                  <a:lnTo>
                    <a:pt x="832739" y="0"/>
                  </a:lnTo>
                  <a:lnTo>
                    <a:pt x="4334383" y="6529451"/>
                  </a:lnTo>
                  <a:lnTo>
                    <a:pt x="3501644" y="6529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48193" y="5389917"/>
            <a:ext cx="3250787" cy="4897083"/>
            <a:chOff x="0" y="0"/>
            <a:chExt cx="4334382" cy="65294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34383" cy="6529451"/>
            </a:xfrm>
            <a:custGeom>
              <a:avLst/>
              <a:gdLst/>
              <a:ahLst/>
              <a:cxnLst/>
              <a:rect l="l" t="t" r="r" b="b"/>
              <a:pathLst>
                <a:path w="4334383" h="6529451">
                  <a:moveTo>
                    <a:pt x="0" y="0"/>
                  </a:moveTo>
                  <a:lnTo>
                    <a:pt x="832739" y="0"/>
                  </a:lnTo>
                  <a:lnTo>
                    <a:pt x="4334383" y="6529451"/>
                  </a:lnTo>
                  <a:lnTo>
                    <a:pt x="3501644" y="6529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42983" y="5389917"/>
            <a:ext cx="7369493" cy="3290498"/>
            <a:chOff x="0" y="0"/>
            <a:chExt cx="9825990" cy="43873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25990" cy="4387342"/>
            </a:xfrm>
            <a:custGeom>
              <a:avLst/>
              <a:gdLst/>
              <a:ahLst/>
              <a:cxnLst/>
              <a:rect l="l" t="t" r="r" b="b"/>
              <a:pathLst>
                <a:path w="9825990" h="4387342">
                  <a:moveTo>
                    <a:pt x="9825990" y="4387342"/>
                  </a:moveTo>
                  <a:lnTo>
                    <a:pt x="7473061" y="0"/>
                  </a:lnTo>
                  <a:lnTo>
                    <a:pt x="0" y="0"/>
                  </a:lnTo>
                  <a:lnTo>
                    <a:pt x="2352929" y="4387342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71984" y="5917838"/>
            <a:ext cx="431149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PERCEZIONE</a:t>
            </a:r>
            <a:endParaRPr lang="en-US" sz="3000" b="1" dirty="0">
              <a:solidFill>
                <a:srgbClr val="FFFFFF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71984" y="6441803"/>
            <a:ext cx="431149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La .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realtà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immaginata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che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si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forma in base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alla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diffusione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dei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luoghi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comuni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e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stereotipi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e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che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forma le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convinzioni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sociali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endParaRPr lang="en-US" sz="1800" dirty="0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875525" y="5389917"/>
            <a:ext cx="7369493" cy="3290498"/>
            <a:chOff x="0" y="0"/>
            <a:chExt cx="9825990" cy="43873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825990" cy="4387342"/>
            </a:xfrm>
            <a:custGeom>
              <a:avLst/>
              <a:gdLst/>
              <a:ahLst/>
              <a:cxnLst/>
              <a:rect l="l" t="t" r="r" b="b"/>
              <a:pathLst>
                <a:path w="9825990" h="4387342">
                  <a:moveTo>
                    <a:pt x="9825990" y="4387342"/>
                  </a:moveTo>
                  <a:lnTo>
                    <a:pt x="7473061" y="0"/>
                  </a:lnTo>
                  <a:lnTo>
                    <a:pt x="0" y="0"/>
                  </a:lnTo>
                  <a:lnTo>
                    <a:pt x="2352929" y="4387342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404525" y="5917838"/>
            <a:ext cx="431149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REAZIONE </a:t>
            </a:r>
            <a:endParaRPr lang="en-US" sz="3000" b="1" dirty="0">
              <a:solidFill>
                <a:srgbClr val="FFFFFF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404525" y="6441803"/>
            <a:ext cx="431149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La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politica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linguistica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che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possiamo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mettere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in campo per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recuperare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 la nostra lingua </a:t>
            </a:r>
            <a:r>
              <a:rPr lang="en-US" sz="1800" dirty="0" err="1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dell’identità</a:t>
            </a:r>
            <a:r>
              <a:rPr lang="en-US" sz="1800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. </a:t>
            </a:r>
            <a:endParaRPr lang="en-US" sz="1800" dirty="0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5459253" y="1606587"/>
            <a:ext cx="7369493" cy="3290497"/>
            <a:chOff x="0" y="0"/>
            <a:chExt cx="9825990" cy="43873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825990" cy="4387342"/>
            </a:xfrm>
            <a:custGeom>
              <a:avLst/>
              <a:gdLst/>
              <a:ahLst/>
              <a:cxnLst/>
              <a:rect l="l" t="t" r="r" b="b"/>
              <a:pathLst>
                <a:path w="9825990" h="4387342">
                  <a:moveTo>
                    <a:pt x="9825990" y="4387342"/>
                  </a:moveTo>
                  <a:lnTo>
                    <a:pt x="7473061" y="0"/>
                  </a:lnTo>
                  <a:lnTo>
                    <a:pt x="0" y="0"/>
                  </a:lnTo>
                  <a:lnTo>
                    <a:pt x="2352929" y="4387342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988254" y="2134508"/>
            <a:ext cx="431149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REALTA’</a:t>
            </a:r>
            <a:endParaRPr lang="en-US" sz="3000" b="1" dirty="0">
              <a:solidFill>
                <a:srgbClr val="FFFFFF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988254" y="2658473"/>
            <a:ext cx="431149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dirty="0" smtClean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I DATI SCIENTIFICI E SOCIALI CHE POSSEDIAMO</a:t>
            </a:r>
            <a:endParaRPr lang="en-US" sz="1800" dirty="0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67000" y="3314700"/>
            <a:ext cx="1127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C00000"/>
                </a:solidFill>
              </a:rPr>
              <a:t>BONAS DIE                                                  </a:t>
            </a:r>
            <a:r>
              <a:rPr lang="it-IT" sz="4000" dirty="0" err="1" smtClean="0">
                <a:solidFill>
                  <a:srgbClr val="002060"/>
                </a:solidFill>
              </a:rPr>
              <a:t>Good</a:t>
            </a:r>
            <a:r>
              <a:rPr lang="it-IT" sz="4000" dirty="0" smtClean="0">
                <a:solidFill>
                  <a:srgbClr val="002060"/>
                </a:solidFill>
              </a:rPr>
              <a:t> </a:t>
            </a:r>
            <a:r>
              <a:rPr lang="it-IT" sz="4000" dirty="0" err="1" smtClean="0">
                <a:solidFill>
                  <a:srgbClr val="002060"/>
                </a:solidFill>
              </a:rPr>
              <a:t>morning</a:t>
            </a:r>
            <a:endParaRPr lang="it-IT" sz="4000" dirty="0" smtClean="0">
              <a:solidFill>
                <a:srgbClr val="002060"/>
              </a:solidFill>
            </a:endParaRPr>
          </a:p>
          <a:p>
            <a:r>
              <a:rPr lang="it-IT" sz="4000" dirty="0" smtClean="0">
                <a:solidFill>
                  <a:srgbClr val="C00000"/>
                </a:solidFill>
              </a:rPr>
              <a:t>SALUDE                                                                        </a:t>
            </a:r>
            <a:r>
              <a:rPr lang="it-IT" sz="4000" dirty="0" err="1" smtClean="0">
                <a:solidFill>
                  <a:srgbClr val="002060"/>
                </a:solidFill>
              </a:rPr>
              <a:t>Hellò</a:t>
            </a:r>
            <a:endParaRPr lang="it-IT" sz="4000" dirty="0" smtClean="0">
              <a:solidFill>
                <a:srgbClr val="002060"/>
              </a:solidFill>
            </a:endParaRPr>
          </a:p>
          <a:p>
            <a:r>
              <a:rPr lang="it-IT" sz="4000" dirty="0" smtClean="0">
                <a:solidFill>
                  <a:srgbClr val="C00000"/>
                </a:solidFill>
              </a:rPr>
              <a:t>COMENTE ISTAS?                                        </a:t>
            </a:r>
            <a:r>
              <a:rPr lang="it-IT" sz="4000" dirty="0" smtClean="0">
                <a:solidFill>
                  <a:srgbClr val="002060"/>
                </a:solidFill>
              </a:rPr>
              <a:t>How are </a:t>
            </a:r>
            <a:r>
              <a:rPr lang="it-IT" sz="4000" dirty="0" err="1" smtClean="0">
                <a:solidFill>
                  <a:srgbClr val="002060"/>
                </a:solidFill>
              </a:rPr>
              <a:t>you</a:t>
            </a:r>
            <a:r>
              <a:rPr lang="it-IT" sz="4000" dirty="0" smtClean="0">
                <a:solidFill>
                  <a:srgbClr val="002060"/>
                </a:solidFill>
              </a:rPr>
              <a:t>?  </a:t>
            </a:r>
          </a:p>
          <a:p>
            <a:r>
              <a:rPr lang="it-IT" sz="4000" dirty="0" smtClean="0">
                <a:solidFill>
                  <a:srgbClr val="C00000"/>
                </a:solidFill>
              </a:rPr>
              <a:t>ITE SI PAPAT  OE?                </a:t>
            </a:r>
            <a:r>
              <a:rPr lang="en-US" sz="4000" dirty="0" smtClean="0">
                <a:solidFill>
                  <a:srgbClr val="002060"/>
                </a:solidFill>
              </a:rPr>
              <a:t>What are we eating today?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it-IT" sz="4000" dirty="0" smtClean="0">
                <a:solidFill>
                  <a:srgbClr val="C00000"/>
                </a:solidFill>
              </a:rPr>
              <a:t>ITE SI BUFAT OE?             </a:t>
            </a:r>
            <a:r>
              <a:rPr lang="en-US" sz="4000" dirty="0" smtClean="0">
                <a:solidFill>
                  <a:srgbClr val="002060"/>
                </a:solidFill>
              </a:rPr>
              <a:t>What are you drinking today?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it-IT" sz="4000" dirty="0" smtClean="0">
                <a:solidFill>
                  <a:srgbClr val="C00000"/>
                </a:solidFill>
              </a:rPr>
              <a:t>AJ0’                                        </a:t>
            </a:r>
            <a:r>
              <a:rPr lang="it-IT" sz="4000" dirty="0" smtClean="0">
                <a:solidFill>
                  <a:srgbClr val="002060"/>
                </a:solidFill>
              </a:rPr>
              <a:t>C’</a:t>
            </a:r>
            <a:r>
              <a:rPr lang="it-IT" sz="4000" dirty="0" err="1" smtClean="0">
                <a:solidFill>
                  <a:srgbClr val="002060"/>
                </a:solidFill>
              </a:rPr>
              <a:t>mon</a:t>
            </a:r>
            <a:r>
              <a:rPr lang="it-IT" sz="40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it-IT" sz="4000" dirty="0" smtClean="0">
                <a:solidFill>
                  <a:srgbClr val="C00000"/>
                </a:solidFill>
              </a:rPr>
              <a:t>EJA                                          </a:t>
            </a:r>
            <a:r>
              <a:rPr lang="it-IT" sz="4000" dirty="0" smtClean="0">
                <a:solidFill>
                  <a:srgbClr val="002060"/>
                </a:solidFill>
              </a:rPr>
              <a:t>Yes</a:t>
            </a:r>
          </a:p>
          <a:p>
            <a:r>
              <a:rPr lang="it-IT" sz="4000" dirty="0" smtClean="0">
                <a:solidFill>
                  <a:srgbClr val="C00000"/>
                </a:solidFill>
              </a:rPr>
              <a:t>NONO                                     </a:t>
            </a:r>
            <a:r>
              <a:rPr lang="it-IT" sz="4000" dirty="0" smtClean="0">
                <a:solidFill>
                  <a:srgbClr val="002060"/>
                </a:solidFill>
              </a:rPr>
              <a:t>No </a:t>
            </a:r>
            <a:r>
              <a:rPr lang="it-IT" sz="4000" dirty="0" smtClean="0">
                <a:solidFill>
                  <a:srgbClr val="C00000"/>
                </a:solidFill>
              </a:rPr>
              <a:t>                     </a:t>
            </a:r>
          </a:p>
          <a:p>
            <a:r>
              <a:rPr lang="it-IT" sz="4000" dirty="0" smtClean="0">
                <a:solidFill>
                  <a:srgbClr val="C00000"/>
                </a:solidFill>
              </a:rPr>
              <a:t>BENIMINDE                           </a:t>
            </a:r>
            <a:r>
              <a:rPr lang="it-IT" sz="4000" dirty="0" smtClean="0">
                <a:solidFill>
                  <a:srgbClr val="002060"/>
                </a:solidFill>
              </a:rPr>
              <a:t>Go right or go ….</a:t>
            </a:r>
            <a:endParaRPr lang="it-IT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78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495800" y="5067300"/>
            <a:ext cx="701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C00000"/>
                </a:solidFill>
              </a:rPr>
              <a:t>PROITE UNU SARDU DISTERRADU DIAT DEPERE TORRARE A SA LIMBA DE SOS MANNOS SUOS ? </a:t>
            </a:r>
          </a:p>
          <a:p>
            <a:endParaRPr lang="it-IT" sz="28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</a:rPr>
              <a:t>Why should a Sardinian emigrant return to study the language of his ancestors</a:t>
            </a:r>
            <a:r>
              <a:rPr lang="en-US" sz="2800" dirty="0" smtClean="0">
                <a:solidFill>
                  <a:srgbClr val="C00000"/>
                </a:solidFill>
              </a:rPr>
              <a:t>?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s-ES" sz="2800" dirty="0">
                <a:solidFill>
                  <a:srgbClr val="C00000"/>
                </a:solidFill>
              </a:rPr>
              <a:t>¿Por qué un emigrante sardo debería regresar a estudiar la lengua de sus antepasados?</a:t>
            </a:r>
            <a:endParaRPr lang="it-IT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73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53003" y="1876425"/>
            <a:ext cx="838199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CONCLUSIONI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400390"/>
            <a:ext cx="16230600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Sa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limba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sarda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est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una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limba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disterrada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in domo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sua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.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Sos</a:t>
            </a:r>
            <a:r>
              <a:rPr lang="en-US" sz="3600" dirty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disterrados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podent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fàghere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meda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pro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l’agiuare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: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Ite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?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Connoschendela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imparendela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abalentendela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e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torrendela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in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sos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logos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dae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ue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at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dèpidu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disterrare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.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Comintzende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dae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sos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assòtzios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sardos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chi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amus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peri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su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mundu</a:t>
            </a:r>
            <a:r>
              <a:rPr lang="en-US" sz="3600" dirty="0" smtClean="0">
                <a:solidFill>
                  <a:srgbClr val="C00000"/>
                </a:solidFill>
                <a:latin typeface="Futura"/>
                <a:ea typeface="Futura"/>
                <a:cs typeface="Futura"/>
                <a:sym typeface="Futura"/>
              </a:rPr>
              <a:t>.  </a:t>
            </a:r>
            <a:endParaRPr lang="en-US" sz="3600" dirty="0">
              <a:solidFill>
                <a:srgbClr val="C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64196" y="6781800"/>
            <a:ext cx="3759609" cy="3505200"/>
            <a:chOff x="0" y="0"/>
            <a:chExt cx="5012812" cy="4673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12817" cy="4673600"/>
            </a:xfrm>
            <a:custGeom>
              <a:avLst/>
              <a:gdLst/>
              <a:ahLst/>
              <a:cxnLst/>
              <a:rect l="l" t="t" r="r" b="b"/>
              <a:pathLst>
                <a:path w="5012817" h="4673600">
                  <a:moveTo>
                    <a:pt x="2506345" y="0"/>
                  </a:moveTo>
                  <a:lnTo>
                    <a:pt x="5012817" y="4673600"/>
                  </a:lnTo>
                  <a:lnTo>
                    <a:pt x="0" y="467360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3C6B496E-227D-E4F6-ADB2-3858FABD9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215771"/>
            <a:ext cx="5907758" cy="5691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76800" y="4762500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hlinkClick r:id="rId2"/>
              </a:rPr>
              <a:t>https://www.youtube.com/watch?v=Tk5hpQDZp9w&amp;list=RDTk5hpQDZp9w&amp;start_radio=1&amp;rv=KB5XvOkSeuI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738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7484" y="7723292"/>
            <a:ext cx="7590963" cy="953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80"/>
              </a:lnSpc>
            </a:pPr>
            <a:r>
              <a:rPr lang="en-US" sz="6900" b="1" spc="124" dirty="0" err="1" smtClean="0">
                <a:solidFill>
                  <a:srgbClr val="A01412"/>
                </a:solidFill>
                <a:latin typeface="Futura Bold"/>
                <a:ea typeface="Futura Bold"/>
                <a:cs typeface="Futura Bold"/>
                <a:sym typeface="Futura Bold"/>
              </a:rPr>
              <a:t>Gràtzias</a:t>
            </a:r>
            <a:r>
              <a:rPr lang="en-US" sz="6900" b="1" spc="124" dirty="0" smtClean="0">
                <a:solidFill>
                  <a:srgbClr val="A01412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endParaRPr lang="en-US" sz="6900" b="1" spc="124" dirty="0">
              <a:solidFill>
                <a:srgbClr val="A01412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04241" y="7293804"/>
            <a:ext cx="2230845" cy="562838"/>
            <a:chOff x="0" y="0"/>
            <a:chExt cx="2979968" cy="751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79928" cy="751840"/>
            </a:xfrm>
            <a:custGeom>
              <a:avLst/>
              <a:gdLst/>
              <a:ahLst/>
              <a:cxnLst/>
              <a:rect l="l" t="t" r="r" b="b"/>
              <a:pathLst>
                <a:path w="2979928" h="751840">
                  <a:moveTo>
                    <a:pt x="2576703" y="0"/>
                  </a:moveTo>
                  <a:lnTo>
                    <a:pt x="0" y="0"/>
                  </a:lnTo>
                  <a:lnTo>
                    <a:pt x="403225" y="751840"/>
                  </a:lnTo>
                  <a:lnTo>
                    <a:pt x="2979928" y="751840"/>
                  </a:lnTo>
                  <a:lnTo>
                    <a:pt x="2576703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74378" y="19015"/>
            <a:ext cx="3232378" cy="2430358"/>
            <a:chOff x="0" y="0"/>
            <a:chExt cx="4317818" cy="32464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17873" cy="3246501"/>
            </a:xfrm>
            <a:custGeom>
              <a:avLst/>
              <a:gdLst/>
              <a:ahLst/>
              <a:cxnLst/>
              <a:rect l="l" t="t" r="r" b="b"/>
              <a:pathLst>
                <a:path w="4317873" h="3246501">
                  <a:moveTo>
                    <a:pt x="4317873" y="3246501"/>
                  </a:moveTo>
                  <a:lnTo>
                    <a:pt x="2576703" y="0"/>
                  </a:lnTo>
                  <a:lnTo>
                    <a:pt x="0" y="0"/>
                  </a:lnTo>
                  <a:lnTo>
                    <a:pt x="1741043" y="3246501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106756" y="2449373"/>
            <a:ext cx="2230845" cy="562838"/>
            <a:chOff x="0" y="0"/>
            <a:chExt cx="2979968" cy="751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79928" cy="751840"/>
            </a:xfrm>
            <a:custGeom>
              <a:avLst/>
              <a:gdLst/>
              <a:ahLst/>
              <a:cxnLst/>
              <a:rect l="l" t="t" r="r" b="b"/>
              <a:pathLst>
                <a:path w="2979928" h="751840">
                  <a:moveTo>
                    <a:pt x="2576703" y="0"/>
                  </a:moveTo>
                  <a:lnTo>
                    <a:pt x="0" y="0"/>
                  </a:lnTo>
                  <a:lnTo>
                    <a:pt x="403225" y="751840"/>
                  </a:lnTo>
                  <a:lnTo>
                    <a:pt x="2979928" y="751840"/>
                  </a:lnTo>
                  <a:lnTo>
                    <a:pt x="2576703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35086" y="7856642"/>
            <a:ext cx="3232378" cy="2430358"/>
            <a:chOff x="0" y="0"/>
            <a:chExt cx="4317818" cy="32464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17873" cy="3246501"/>
            </a:xfrm>
            <a:custGeom>
              <a:avLst/>
              <a:gdLst/>
              <a:ahLst/>
              <a:cxnLst/>
              <a:rect l="l" t="t" r="r" b="b"/>
              <a:pathLst>
                <a:path w="4317873" h="3246501">
                  <a:moveTo>
                    <a:pt x="4317873" y="3246501"/>
                  </a:moveTo>
                  <a:lnTo>
                    <a:pt x="2576703" y="0"/>
                  </a:lnTo>
                  <a:lnTo>
                    <a:pt x="0" y="0"/>
                  </a:lnTo>
                  <a:lnTo>
                    <a:pt x="1741043" y="3246501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7484" y="547339"/>
            <a:ext cx="3015112" cy="1902033"/>
          </a:xfrm>
          <a:custGeom>
            <a:avLst/>
            <a:gdLst/>
            <a:ahLst/>
            <a:cxnLst/>
            <a:rect l="l" t="t" r="r" b="b"/>
            <a:pathLst>
              <a:path w="3015112" h="1902033">
                <a:moveTo>
                  <a:pt x="0" y="0"/>
                </a:moveTo>
                <a:lnTo>
                  <a:pt x="3015112" y="0"/>
                </a:lnTo>
                <a:lnTo>
                  <a:pt x="3015112" y="1902034"/>
                </a:lnTo>
                <a:lnTo>
                  <a:pt x="0" y="190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>
            <a:off x="4272299" y="547339"/>
            <a:ext cx="1133244" cy="1133244"/>
          </a:xfrm>
          <a:custGeom>
            <a:avLst/>
            <a:gdLst/>
            <a:ahLst/>
            <a:cxnLst/>
            <a:rect l="l" t="t" r="r" b="b"/>
            <a:pathLst>
              <a:path w="1133244" h="1133244">
                <a:moveTo>
                  <a:pt x="0" y="0"/>
                </a:moveTo>
                <a:lnTo>
                  <a:pt x="1133244" y="0"/>
                </a:lnTo>
                <a:lnTo>
                  <a:pt x="1133244" y="1133244"/>
                </a:lnTo>
                <a:lnTo>
                  <a:pt x="0" y="1133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TextBox 13"/>
          <p:cNvSpPr txBox="1"/>
          <p:nvPr/>
        </p:nvSpPr>
        <p:spPr>
          <a:xfrm>
            <a:off x="857765" y="8931910"/>
            <a:ext cx="6021151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Alghero, 22 - 24 </a:t>
            </a:r>
            <a:r>
              <a:rPr lang="en-US" sz="2799" b="1" dirty="0" err="1" smtClean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Santu</a:t>
            </a:r>
            <a:r>
              <a:rPr lang="en-US" sz="2799" b="1" dirty="0" smtClean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lang="en-US" sz="2799" b="1" dirty="0" err="1" smtClean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Aine</a:t>
            </a:r>
            <a:r>
              <a:rPr lang="en-US" sz="2799" b="1" dirty="0" smtClean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lang="en-US" sz="2799" b="1" dirty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2025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231420" y="-70170"/>
            <a:ext cx="10056580" cy="9679966"/>
            <a:chOff x="-10896" y="0"/>
            <a:chExt cx="13408774" cy="12906621"/>
          </a:xfrm>
        </p:grpSpPr>
        <p:sp>
          <p:nvSpPr>
            <p:cNvPr id="15" name="Freeform 15"/>
            <p:cNvSpPr/>
            <p:nvPr/>
          </p:nvSpPr>
          <p:spPr>
            <a:xfrm>
              <a:off x="-10896" y="0"/>
              <a:ext cx="13408774" cy="12906621"/>
            </a:xfrm>
            <a:custGeom>
              <a:avLst/>
              <a:gdLst/>
              <a:ahLst/>
              <a:cxnLst/>
              <a:rect l="l" t="t" r="r" b="b"/>
              <a:pathLst>
                <a:path w="13397877" h="12906621">
                  <a:moveTo>
                    <a:pt x="0" y="0"/>
                  </a:moveTo>
                  <a:lnTo>
                    <a:pt x="13397877" y="0"/>
                  </a:lnTo>
                  <a:lnTo>
                    <a:pt x="13397877" y="12906621"/>
                  </a:lnTo>
                  <a:lnTo>
                    <a:pt x="0" y="12906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5518264" y="5350869"/>
              <a:ext cx="383615" cy="38361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01412"/>
              </a:solidFill>
            </p:spPr>
            <p:txBody>
              <a:bodyPr/>
              <a:lstStyle/>
              <a:p>
                <a:endParaRPr lang="it-IT" dirty="0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6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5599128" y="5431734"/>
              <a:ext cx="221885" cy="22188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6"/>
                  </a:lnSpc>
                </a:pPr>
                <a:endParaRPr/>
              </a:p>
            </p:txBody>
          </p:sp>
        </p:grpSp>
      </p:grpSp>
      <p:sp>
        <p:nvSpPr>
          <p:cNvPr id="24" name="Titolo 23"/>
          <p:cNvSpPr>
            <a:spLocks noGrp="1"/>
          </p:cNvSpPr>
          <p:nvPr>
            <p:ph type="ctrTitle"/>
          </p:nvPr>
        </p:nvSpPr>
        <p:spPr>
          <a:xfrm>
            <a:off x="685800" y="3619500"/>
            <a:ext cx="7772400" cy="1275924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  <a:t> …E BENIMINDE</a:t>
            </a:r>
            <a:b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</a:br>
            <a: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  <a:t>GIUSEPPE </a:t>
            </a:r>
            <a: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  <a:t>PEPE CORONGIU</a:t>
            </a:r>
            <a:endParaRPr lang="it-IT" dirty="0">
              <a:solidFill>
                <a:srgbClr val="C00000"/>
              </a:solidFill>
              <a:latin typeface="Futura Ultra-Bold" panose="020B0604020202020204" charset="0"/>
            </a:endParaRPr>
          </a:p>
        </p:txBody>
      </p:sp>
      <p:sp>
        <p:nvSpPr>
          <p:cNvPr id="25" name="Sottotitolo 24"/>
          <p:cNvSpPr>
            <a:spLocks noGrp="1"/>
          </p:cNvSpPr>
          <p:nvPr>
            <p:ph type="subTitle" idx="1"/>
          </p:nvPr>
        </p:nvSpPr>
        <p:spPr>
          <a:xfrm>
            <a:off x="1752600" y="571522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>
                <a:hlinkClick r:id="rId5"/>
              </a:rPr>
              <a:t>GCORONGIU@GMAIL.COM</a:t>
            </a:r>
            <a:endParaRPr lang="it-IT" dirty="0" smtClean="0"/>
          </a:p>
          <a:p>
            <a: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  <a:t>39 3286478828</a:t>
            </a:r>
          </a:p>
          <a:p>
            <a:r>
              <a:rPr lang="it-IT" dirty="0" smtClean="0">
                <a:solidFill>
                  <a:srgbClr val="C00000"/>
                </a:solidFill>
                <a:latin typeface="Futura Ultra-Bold" panose="020B0604020202020204" charset="0"/>
              </a:rPr>
              <a:t>FACEBOOK INSTAGRAM WHATSAPP</a:t>
            </a:r>
            <a:endParaRPr lang="it-IT" dirty="0">
              <a:solidFill>
                <a:srgbClr val="C00000"/>
              </a:solidFill>
              <a:latin typeface="Futura Ultra-Bol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8698"/>
          <a:stretch>
            <a:fillRect/>
          </a:stretch>
        </p:blipFill>
        <p:spPr>
          <a:xfrm>
            <a:off x="1792288" y="495300"/>
            <a:ext cx="11999912" cy="8305800"/>
          </a:xfrm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 flipV="1">
            <a:off x="1792288" y="6172199"/>
            <a:ext cx="5486400" cy="45719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28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1905000"/>
            <a:ext cx="9715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7" y="266700"/>
            <a:ext cx="6753225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85539" y="0"/>
            <a:ext cx="12202461" cy="10287000"/>
            <a:chOff x="0" y="0"/>
            <a:chExt cx="16269946" cy="137159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69970" cy="13716000"/>
            </a:xfrm>
            <a:custGeom>
              <a:avLst/>
              <a:gdLst/>
              <a:ahLst/>
              <a:cxnLst/>
              <a:rect l="l" t="t" r="r" b="b"/>
              <a:pathLst>
                <a:path w="16269970" h="13716000">
                  <a:moveTo>
                    <a:pt x="0" y="0"/>
                  </a:moveTo>
                  <a:lnTo>
                    <a:pt x="10886567" y="0"/>
                  </a:lnTo>
                  <a:lnTo>
                    <a:pt x="13433044" y="0"/>
                  </a:lnTo>
                  <a:lnTo>
                    <a:pt x="16210916" y="0"/>
                  </a:lnTo>
                  <a:lnTo>
                    <a:pt x="16269970" y="110109"/>
                  </a:lnTo>
                  <a:lnTo>
                    <a:pt x="16269970" y="13716000"/>
                  </a:lnTo>
                  <a:lnTo>
                    <a:pt x="13491972" y="13716000"/>
                  </a:lnTo>
                  <a:lnTo>
                    <a:pt x="12680061" y="13716000"/>
                  </a:lnTo>
                  <a:lnTo>
                    <a:pt x="10945622" y="13716000"/>
                  </a:lnTo>
                  <a:lnTo>
                    <a:pt x="9902190" y="13716000"/>
                  </a:lnTo>
                  <a:lnTo>
                    <a:pt x="7355713" y="13716000"/>
                  </a:lnTo>
                  <a:close/>
                </a:path>
              </a:pathLst>
            </a:custGeom>
            <a:blipFill>
              <a:blip r:embed="rId2"/>
              <a:stretch>
                <a:fillRect l="-13147" r="-13147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5935776"/>
            <a:ext cx="7522160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Qual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è la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differenza</a:t>
            </a:r>
            <a:endParaRPr lang="en-US" sz="3000" b="1" dirty="0" smtClean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tra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i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due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concetti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?</a:t>
            </a:r>
          </a:p>
          <a:p>
            <a:pPr algn="l">
              <a:lnSpc>
                <a:spcPts val="3600"/>
              </a:lnSpc>
            </a:pP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Ma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soprattutto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esiste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? </a:t>
            </a:r>
          </a:p>
          <a:p>
            <a:pPr algn="l">
              <a:lnSpc>
                <a:spcPts val="3600"/>
              </a:lnSpc>
            </a:pP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Si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può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definire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ragionevolmente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 o </a:t>
            </a:r>
            <a:r>
              <a:rPr lang="en-US" sz="3000" b="1" dirty="0" err="1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scientificamente</a:t>
            </a: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? 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19050" y="1988532"/>
            <a:ext cx="9974137" cy="1591788"/>
            <a:chOff x="0" y="0"/>
            <a:chExt cx="17061080" cy="27228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61053" cy="2722753"/>
            </a:xfrm>
            <a:custGeom>
              <a:avLst/>
              <a:gdLst/>
              <a:ahLst/>
              <a:cxnLst/>
              <a:rect l="l" t="t" r="r" b="b"/>
              <a:pathLst>
                <a:path w="17061053" h="2722753">
                  <a:moveTo>
                    <a:pt x="0" y="0"/>
                  </a:moveTo>
                  <a:lnTo>
                    <a:pt x="15600807" y="0"/>
                  </a:lnTo>
                  <a:lnTo>
                    <a:pt x="17061053" y="2722753"/>
                  </a:lnTo>
                  <a:lnTo>
                    <a:pt x="0" y="2722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1988532"/>
            <a:ext cx="9288160" cy="1591788"/>
          </a:xfrm>
          <a:custGeom>
            <a:avLst/>
            <a:gdLst/>
            <a:ahLst/>
            <a:cxnLst/>
            <a:rect l="l" t="t" r="r" b="b"/>
            <a:pathLst>
              <a:path w="10431160" h="1591788">
                <a:moveTo>
                  <a:pt x="0" y="0"/>
                </a:moveTo>
                <a:lnTo>
                  <a:pt x="10431160" y="0"/>
                </a:lnTo>
                <a:lnTo>
                  <a:pt x="10431160" y="1591788"/>
                </a:lnTo>
                <a:lnTo>
                  <a:pt x="0" y="1591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85" t="-173859" r="-5619" b="-438256"/>
            </a:stretch>
          </a:blipFill>
        </p:spPr>
        <p:txBody>
          <a:bodyPr/>
          <a:lstStyle/>
          <a:p>
            <a:r>
              <a:rPr lang="it-IT" sz="4800" dirty="0" smtClean="0">
                <a:latin typeface="Futura Ultra-Bold" panose="020B0604020202020204" charset="0"/>
              </a:rPr>
              <a:t>        LINGUA E DIALETTO </a:t>
            </a:r>
            <a:endParaRPr lang="it-IT" sz="4800" dirty="0">
              <a:latin typeface="Futura Ultra-Bol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209194" cy="10287000"/>
            <a:chOff x="0" y="0"/>
            <a:chExt cx="10945590" cy="137159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45622" cy="13716000"/>
            </a:xfrm>
            <a:custGeom>
              <a:avLst/>
              <a:gdLst/>
              <a:ahLst/>
              <a:cxnLst/>
              <a:rect l="l" t="t" r="r" b="b"/>
              <a:pathLst>
                <a:path w="10945622" h="13716000">
                  <a:moveTo>
                    <a:pt x="0" y="0"/>
                  </a:moveTo>
                  <a:lnTo>
                    <a:pt x="3589782" y="0"/>
                  </a:lnTo>
                  <a:lnTo>
                    <a:pt x="10945622" y="13716000"/>
                  </a:lnTo>
                  <a:lnTo>
                    <a:pt x="59055" y="13716000"/>
                  </a:lnTo>
                  <a:lnTo>
                    <a:pt x="0" y="13605890"/>
                  </a:lnTo>
                  <a:close/>
                </a:path>
              </a:pathLst>
            </a:custGeom>
            <a:blipFill>
              <a:blip r:embed="rId2"/>
              <a:stretch>
                <a:fillRect l="-47604" r="-7272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50527" y="2169222"/>
            <a:ext cx="3440730" cy="2042103"/>
            <a:chOff x="0" y="0"/>
            <a:chExt cx="4587640" cy="2722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87621" cy="2722753"/>
            </a:xfrm>
            <a:custGeom>
              <a:avLst/>
              <a:gdLst/>
              <a:ahLst/>
              <a:cxnLst/>
              <a:rect l="l" t="t" r="r" b="b"/>
              <a:pathLst>
                <a:path w="4587621" h="2722753">
                  <a:moveTo>
                    <a:pt x="4587621" y="2722753"/>
                  </a:moveTo>
                  <a:lnTo>
                    <a:pt x="3127375" y="0"/>
                  </a:lnTo>
                  <a:lnTo>
                    <a:pt x="0" y="0"/>
                  </a:lnTo>
                  <a:lnTo>
                    <a:pt x="1460246" y="2722753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55505" y="6075676"/>
            <a:ext cx="3440730" cy="2042103"/>
            <a:chOff x="0" y="0"/>
            <a:chExt cx="4587640" cy="27228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87621" cy="2722753"/>
            </a:xfrm>
            <a:custGeom>
              <a:avLst/>
              <a:gdLst/>
              <a:ahLst/>
              <a:cxnLst/>
              <a:rect l="l" t="t" r="r" b="b"/>
              <a:pathLst>
                <a:path w="4587621" h="2722753">
                  <a:moveTo>
                    <a:pt x="4587621" y="2722753"/>
                  </a:moveTo>
                  <a:lnTo>
                    <a:pt x="3127375" y="0"/>
                  </a:lnTo>
                  <a:lnTo>
                    <a:pt x="0" y="0"/>
                  </a:lnTo>
                  <a:lnTo>
                    <a:pt x="1460246" y="2722753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69880" y="5143500"/>
            <a:ext cx="3414363" cy="5143500"/>
            <a:chOff x="0" y="0"/>
            <a:chExt cx="4552484" cy="6858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2569" cy="6858000"/>
            </a:xfrm>
            <a:custGeom>
              <a:avLst/>
              <a:gdLst/>
              <a:ahLst/>
              <a:cxnLst/>
              <a:rect l="l" t="t" r="r" b="b"/>
              <a:pathLst>
                <a:path w="4552569" h="6858000">
                  <a:moveTo>
                    <a:pt x="0" y="0"/>
                  </a:moveTo>
                  <a:lnTo>
                    <a:pt x="874649" y="0"/>
                  </a:lnTo>
                  <a:lnTo>
                    <a:pt x="4552569" y="6858000"/>
                  </a:lnTo>
                  <a:lnTo>
                    <a:pt x="367792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18848" y="2169222"/>
            <a:ext cx="2251032" cy="2974278"/>
            <a:chOff x="0" y="0"/>
            <a:chExt cx="3001376" cy="39657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01391" cy="3965702"/>
            </a:xfrm>
            <a:custGeom>
              <a:avLst/>
              <a:gdLst/>
              <a:ahLst/>
              <a:cxnLst/>
              <a:rect l="l" t="t" r="r" b="b"/>
              <a:pathLst>
                <a:path w="3001391" h="3965702">
                  <a:moveTo>
                    <a:pt x="0" y="0"/>
                  </a:moveTo>
                  <a:lnTo>
                    <a:pt x="874649" y="0"/>
                  </a:lnTo>
                  <a:lnTo>
                    <a:pt x="3001391" y="3965702"/>
                  </a:lnTo>
                  <a:lnTo>
                    <a:pt x="2126742" y="3965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Freeform 12"/>
          <p:cNvSpPr/>
          <p:nvPr/>
        </p:nvSpPr>
        <p:spPr>
          <a:xfrm>
            <a:off x="8289624" y="6143811"/>
            <a:ext cx="1972491" cy="1836882"/>
          </a:xfrm>
          <a:custGeom>
            <a:avLst/>
            <a:gdLst/>
            <a:ahLst/>
            <a:cxnLst/>
            <a:rect l="l" t="t" r="r" b="b"/>
            <a:pathLst>
              <a:path w="1972491" h="1836882">
                <a:moveTo>
                  <a:pt x="0" y="0"/>
                </a:moveTo>
                <a:lnTo>
                  <a:pt x="1972491" y="0"/>
                </a:lnTo>
                <a:lnTo>
                  <a:pt x="1972491" y="1836882"/>
                </a:lnTo>
                <a:lnTo>
                  <a:pt x="0" y="18368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6610043" y="2344408"/>
            <a:ext cx="882964" cy="1609045"/>
          </a:xfrm>
          <a:custGeom>
            <a:avLst/>
            <a:gdLst/>
            <a:ahLst/>
            <a:cxnLst/>
            <a:rect l="l" t="t" r="r" b="b"/>
            <a:pathLst>
              <a:path w="882964" h="1609045">
                <a:moveTo>
                  <a:pt x="0" y="0"/>
                </a:moveTo>
                <a:lnTo>
                  <a:pt x="882964" y="0"/>
                </a:lnTo>
                <a:lnTo>
                  <a:pt x="882964" y="1609046"/>
                </a:lnTo>
                <a:lnTo>
                  <a:pt x="0" y="16090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9033170" y="2277733"/>
            <a:ext cx="602115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LINGUA 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033171" y="2801699"/>
            <a:ext cx="6021151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E’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ufficiale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ha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grammatica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ha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sintassi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ha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letteratura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ha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storia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insegna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scuola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è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bella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lo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parlano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le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persone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socialmente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acettate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tutti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sanno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come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scrive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legge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correntemente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endParaRPr lang="en-US" sz="1800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238147" y="6184188"/>
            <a:ext cx="6021152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DIALETTO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238149" y="6708153"/>
            <a:ext cx="6021152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Non è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ufficiale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non ha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grammatica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non ha un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dizionario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non ha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sintassi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non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insegna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scuola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è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brutto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lo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persone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le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persone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povere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maleducate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e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ignoranti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non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come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scriverlo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non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si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capisce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è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rozzo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ect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ect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ect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endParaRPr lang="en-US" sz="1800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104462"/>
            <a:ext cx="2910136" cy="2351895"/>
            <a:chOff x="0" y="0"/>
            <a:chExt cx="3880182" cy="31358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0231" cy="3135884"/>
            </a:xfrm>
            <a:custGeom>
              <a:avLst/>
              <a:gdLst/>
              <a:ahLst/>
              <a:cxnLst/>
              <a:rect l="l" t="t" r="r" b="b"/>
              <a:pathLst>
                <a:path w="3880231" h="3135884">
                  <a:moveTo>
                    <a:pt x="3880231" y="3135884"/>
                  </a:moveTo>
                  <a:lnTo>
                    <a:pt x="2198497" y="0"/>
                  </a:lnTo>
                  <a:lnTo>
                    <a:pt x="0" y="0"/>
                  </a:lnTo>
                  <a:lnTo>
                    <a:pt x="1681734" y="3135884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5830642"/>
            <a:ext cx="2910136" cy="2351895"/>
            <a:chOff x="0" y="0"/>
            <a:chExt cx="3880182" cy="31358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80231" cy="3135884"/>
            </a:xfrm>
            <a:custGeom>
              <a:avLst/>
              <a:gdLst/>
              <a:ahLst/>
              <a:cxnLst/>
              <a:rect l="l" t="t" r="r" b="b"/>
              <a:pathLst>
                <a:path w="3880231" h="3135884">
                  <a:moveTo>
                    <a:pt x="3880231" y="3135884"/>
                  </a:moveTo>
                  <a:lnTo>
                    <a:pt x="2198497" y="0"/>
                  </a:lnTo>
                  <a:lnTo>
                    <a:pt x="0" y="0"/>
                  </a:lnTo>
                  <a:lnTo>
                    <a:pt x="1681734" y="3135884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55518" y="2104462"/>
            <a:ext cx="2910136" cy="2351895"/>
            <a:chOff x="0" y="0"/>
            <a:chExt cx="3880182" cy="31358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80231" cy="3135884"/>
            </a:xfrm>
            <a:custGeom>
              <a:avLst/>
              <a:gdLst/>
              <a:ahLst/>
              <a:cxnLst/>
              <a:rect l="l" t="t" r="r" b="b"/>
              <a:pathLst>
                <a:path w="3880231" h="3135884">
                  <a:moveTo>
                    <a:pt x="3880231" y="3135884"/>
                  </a:moveTo>
                  <a:lnTo>
                    <a:pt x="2198497" y="0"/>
                  </a:lnTo>
                  <a:lnTo>
                    <a:pt x="0" y="0"/>
                  </a:lnTo>
                  <a:lnTo>
                    <a:pt x="1681734" y="3135884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55518" y="5830642"/>
            <a:ext cx="2910136" cy="2351895"/>
            <a:chOff x="0" y="0"/>
            <a:chExt cx="3880182" cy="31358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80231" cy="3135884"/>
            </a:xfrm>
            <a:custGeom>
              <a:avLst/>
              <a:gdLst/>
              <a:ahLst/>
              <a:cxnLst/>
              <a:rect l="l" t="t" r="r" b="b"/>
              <a:pathLst>
                <a:path w="3880231" h="3135884">
                  <a:moveTo>
                    <a:pt x="3880231" y="3135884"/>
                  </a:moveTo>
                  <a:lnTo>
                    <a:pt x="2198497" y="0"/>
                  </a:lnTo>
                  <a:lnTo>
                    <a:pt x="0" y="0"/>
                  </a:lnTo>
                  <a:lnTo>
                    <a:pt x="1681734" y="3135884"/>
                  </a:lnTo>
                  <a:close/>
                </a:path>
              </a:pathLst>
            </a:custGeom>
            <a:solidFill>
              <a:srgbClr val="A01412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952428" y="6571741"/>
            <a:ext cx="716315" cy="869698"/>
          </a:xfrm>
          <a:custGeom>
            <a:avLst/>
            <a:gdLst/>
            <a:ahLst/>
            <a:cxnLst/>
            <a:rect l="l" t="t" r="r" b="b"/>
            <a:pathLst>
              <a:path w="716315" h="869698">
                <a:moveTo>
                  <a:pt x="0" y="0"/>
                </a:moveTo>
                <a:lnTo>
                  <a:pt x="716315" y="0"/>
                </a:lnTo>
                <a:lnTo>
                  <a:pt x="716315" y="869698"/>
                </a:lnTo>
                <a:lnTo>
                  <a:pt x="0" y="86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0995123" y="2845561"/>
            <a:ext cx="630926" cy="869698"/>
          </a:xfrm>
          <a:custGeom>
            <a:avLst/>
            <a:gdLst/>
            <a:ahLst/>
            <a:cxnLst/>
            <a:rect l="l" t="t" r="r" b="b"/>
            <a:pathLst>
              <a:path w="630926" h="869698">
                <a:moveTo>
                  <a:pt x="0" y="0"/>
                </a:moveTo>
                <a:lnTo>
                  <a:pt x="630926" y="0"/>
                </a:lnTo>
                <a:lnTo>
                  <a:pt x="630926" y="869698"/>
                </a:lnTo>
                <a:lnTo>
                  <a:pt x="0" y="869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>
            <a:off x="2064732" y="6571741"/>
            <a:ext cx="838073" cy="869698"/>
          </a:xfrm>
          <a:custGeom>
            <a:avLst/>
            <a:gdLst/>
            <a:ahLst/>
            <a:cxnLst/>
            <a:rect l="l" t="t" r="r" b="b"/>
            <a:pathLst>
              <a:path w="838073" h="869698">
                <a:moveTo>
                  <a:pt x="0" y="0"/>
                </a:moveTo>
                <a:lnTo>
                  <a:pt x="838073" y="0"/>
                </a:lnTo>
                <a:lnTo>
                  <a:pt x="838073" y="869698"/>
                </a:lnTo>
                <a:lnTo>
                  <a:pt x="0" y="86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Freeform 21"/>
          <p:cNvSpPr/>
          <p:nvPr/>
        </p:nvSpPr>
        <p:spPr>
          <a:xfrm>
            <a:off x="2064732" y="2710605"/>
            <a:ext cx="1050512" cy="1139609"/>
          </a:xfrm>
          <a:custGeom>
            <a:avLst/>
            <a:gdLst/>
            <a:ahLst/>
            <a:cxnLst/>
            <a:rect l="l" t="t" r="r" b="b"/>
            <a:pathLst>
              <a:path w="1050512" h="1139609">
                <a:moveTo>
                  <a:pt x="0" y="0"/>
                </a:moveTo>
                <a:lnTo>
                  <a:pt x="1050512" y="0"/>
                </a:lnTo>
                <a:lnTo>
                  <a:pt x="1050512" y="1139610"/>
                </a:lnTo>
                <a:lnTo>
                  <a:pt x="0" y="1139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TextBox 22"/>
          <p:cNvSpPr txBox="1"/>
          <p:nvPr/>
        </p:nvSpPr>
        <p:spPr>
          <a:xfrm>
            <a:off x="4120992" y="2163083"/>
            <a:ext cx="502300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SCIENTIFICO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120992" y="2687048"/>
            <a:ext cx="431149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La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scienza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della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filologia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romanza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riconosce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il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sardo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quale lingua derivate dal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latino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all’unanimità</a:t>
            </a:r>
            <a:endParaRPr lang="en-US" sz="1800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947809" y="2163083"/>
            <a:ext cx="431149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GIURIDICO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947809" y="2687048"/>
            <a:ext cx="4311491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legge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della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Repubblica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482/99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riconosce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al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sardo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la </a:t>
            </a:r>
            <a:r>
              <a:rPr lang="en-US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dignità</a:t>
            </a:r>
            <a:r>
              <a:rPr lang="en-US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di lingua </a:t>
            </a:r>
          </a:p>
          <a:p>
            <a:pPr algn="l">
              <a:lnSpc>
                <a:spcPts val="3240"/>
              </a:lnSpc>
            </a:pP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Diverse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leggi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regionali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ne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promuono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l’uso</a:t>
            </a:r>
            <a:endParaRPr lang="en-US" sz="1800" dirty="0" smtClean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ts val="3240"/>
              </a:lnSpc>
            </a:pPr>
            <a:endParaRPr lang="en-US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ts val="324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L’ultima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è la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legge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22 del 2018</a:t>
            </a:r>
            <a:endParaRPr lang="en-US" sz="1800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120992" y="5889262"/>
            <a:ext cx="502300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POLITICO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120992" y="6413227"/>
            <a:ext cx="431149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In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Sardegna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il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movimento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di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riconoscimento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della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lingua è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stato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forte in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certi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periodi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della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Storia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.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Gli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ultimi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due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Presidenti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ad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usare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il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sardo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a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livello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ufficiale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nel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Parlamento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Sardo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sono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stati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Soru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2007 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Solinas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2019 </a:t>
            </a:r>
            <a:endParaRPr lang="en-US" sz="1800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947809" y="5889262"/>
            <a:ext cx="431149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smtClean="0">
                <a:solidFill>
                  <a:srgbClr val="A0141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SOCIALE </a:t>
            </a:r>
            <a:endParaRPr lang="en-US" sz="3000" b="1" dirty="0">
              <a:solidFill>
                <a:srgbClr val="A01412"/>
              </a:solidFill>
              <a:latin typeface="Futura Ultra-Bold"/>
              <a:ea typeface="Futura Ultra-Bold"/>
              <a:cs typeface="Futura Ultra-Bold"/>
              <a:sym typeface="Futura Ultra-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947809" y="6413227"/>
            <a:ext cx="4311491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La lingua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sarda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è in forte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crisi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nell’uso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della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popolazione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nella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trasmissione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intergenerazionale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. Ci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sono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vari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interventi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rigenerativi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nei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comuni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nelle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scuole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nei</a:t>
            </a:r>
            <a:r>
              <a:rPr lang="en-US" sz="1800" dirty="0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media e </a:t>
            </a:r>
            <a:r>
              <a:rPr lang="en-US" sz="1800" dirty="0" err="1" smtClean="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nell’università</a:t>
            </a:r>
            <a:endParaRPr lang="en-US" sz="1800" dirty="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916</Words>
  <Application>Microsoft Office PowerPoint</Application>
  <PresentationFormat>Personalizzato</PresentationFormat>
  <Paragraphs>119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4" baseType="lpstr">
      <vt:lpstr>Calibri</vt:lpstr>
      <vt:lpstr>Futura Bold</vt:lpstr>
      <vt:lpstr>Futura</vt:lpstr>
      <vt:lpstr>Arial</vt:lpstr>
      <vt:lpstr>Futura Ultra-Bold</vt:lpstr>
      <vt:lpstr>Office Theme</vt:lpstr>
      <vt:lpstr>Presentazione standard di PowerPoint</vt:lpstr>
      <vt:lpstr>IL SARDO UNA LINGUA  «ANORMALE»</vt:lpstr>
      <vt:lpstr>ATTENZIONE SU UN TEMA  FONDAMENTALE !!!!!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SOCIOLINGUISTICA  DEL  SARDO </vt:lpstr>
      <vt:lpstr>Perchè il sardo non è una lingua normale,  ma ha assunto uno stato di lingua minoritaria? </vt:lpstr>
      <vt:lpstr>Presentazione standard di PowerPoint</vt:lpstr>
      <vt:lpstr>LUOGHI COMUNI E STEREOTIPI </vt:lpstr>
      <vt:lpstr>A PROPOSITO DI DIVISIONE DEL SARDO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…E BENIMINDE GIUSEPPE PEPE CORONGIU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ConventIon deI gIovanI EmIgratI SardI</dc:title>
  <dc:creator>Giuseppe Corongiu</dc:creator>
  <cp:lastModifiedBy>Giuseppe Corongiu New</cp:lastModifiedBy>
  <cp:revision>34</cp:revision>
  <dcterms:created xsi:type="dcterms:W3CDTF">2006-08-16T00:00:00Z</dcterms:created>
  <dcterms:modified xsi:type="dcterms:W3CDTF">2025-10-21T13:09:02Z</dcterms:modified>
  <dc:identifier>DAG1PB1cERY</dc:identifier>
</cp:coreProperties>
</file>