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Instrument Sans" panose="020B060402020202020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9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/>
              <a:t>‹N›</a:t>
            </a:fld>
            <a:endParaRPr sz="1200" b="0" i="0" u="none" strike="noStrike" cap="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3;p2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0 master">
  <p:cSld name="Slide 10 mast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1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" name="Google Shape;49;p11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3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21;p4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" name="Google Shape;25;p5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" name="Google Shape;29;p6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7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Google Shape;33;p7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8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Google Shape;37;p8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8 master">
  <p:cSld name="Slide 8 mast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9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" name="Google Shape;41;p9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9 master">
  <p:cSld name="Slide 9 mast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0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" name="Google Shape;45;p10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jpg"/><Relationship Id="rId5" Type="http://schemas.openxmlformats.org/officeDocument/2006/relationships/image" Target="../media/image28.png"/><Relationship Id="rId10" Type="http://schemas.openxmlformats.org/officeDocument/2006/relationships/image" Target="../media/image33.jp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13"/>
          <p:cNvGrpSpPr/>
          <p:nvPr/>
        </p:nvGrpSpPr>
        <p:grpSpPr>
          <a:xfrm>
            <a:off x="448479" y="1599727"/>
            <a:ext cx="5011800" cy="4595331"/>
            <a:chOff x="603950" y="1326811"/>
            <a:chExt cx="5011800" cy="4595331"/>
          </a:xfrm>
        </p:grpSpPr>
        <p:pic>
          <p:nvPicPr>
            <p:cNvPr id="57" name="Google Shape;57;p13" descr="preencoded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96010" y="4016417"/>
              <a:ext cx="3839300" cy="1905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Google Shape;58;p13"/>
            <p:cNvSpPr/>
            <p:nvPr/>
          </p:nvSpPr>
          <p:spPr>
            <a:xfrm>
              <a:off x="603950" y="1326811"/>
              <a:ext cx="5011800" cy="249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25757"/>
                </a:lnSpc>
                <a:spcBef>
                  <a:spcPts val="0"/>
                </a:spcBef>
                <a:spcAft>
                  <a:spcPts val="0"/>
                </a:spcAft>
                <a:buClr>
                  <a:srgbClr val="505468"/>
                </a:buClr>
                <a:buSzPts val="3300"/>
                <a:buFont typeface="Instrument Sans"/>
                <a:buNone/>
              </a:pPr>
              <a:r>
                <a:rPr lang="en-US" sz="6000" b="1" i="0" u="none" strike="noStrike" cap="none">
                  <a:solidFill>
                    <a:srgbClr val="505468"/>
                  </a:solidFill>
                  <a:latin typeface="Instrument Sans"/>
                  <a:ea typeface="Instrument Sans"/>
                  <a:cs typeface="Instrument Sans"/>
                  <a:sym typeface="Instrument Sans"/>
                </a:rPr>
                <a:t>Giovani Sardi d'Argentina</a:t>
              </a:r>
              <a:endParaRPr sz="6000" b="1" i="0" u="none" strike="noStrike" cap="none"/>
            </a:p>
          </p:txBody>
        </p:sp>
      </p:grpSp>
      <p:sp>
        <p:nvSpPr>
          <p:cNvPr id="59" name="Google Shape;59;p13"/>
          <p:cNvSpPr/>
          <p:nvPr/>
        </p:nvSpPr>
        <p:spPr>
          <a:xfrm>
            <a:off x="6600823" y="6787529"/>
            <a:ext cx="7707000" cy="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300"/>
              <a:buFont typeface="Instrument Sans"/>
              <a:buNone/>
            </a:pPr>
            <a:r>
              <a:rPr lang="en-US" sz="2000" b="0" i="1" u="none" strike="noStrike" cap="none">
                <a:solidFill>
                  <a:schemeClr val="dk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Un legame che attraversa l'oceano, </a:t>
            </a:r>
            <a:r>
              <a:rPr lang="en-US" sz="2000" i="1">
                <a:solidFill>
                  <a:schemeClr val="dk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unendo</a:t>
            </a:r>
            <a:r>
              <a:rPr lang="en-US" sz="2000" b="0" i="1" u="none" strike="noStrike" cap="none">
                <a:solidFill>
                  <a:schemeClr val="dk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 passato e futur</a:t>
            </a:r>
            <a:r>
              <a:rPr lang="en-US" sz="2000" i="1">
                <a:solidFill>
                  <a:schemeClr val="dk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o…</a:t>
            </a:r>
            <a:endParaRPr sz="2000" b="0" i="1" u="none" strike="noStrike" cap="none">
              <a:solidFill>
                <a:schemeClr val="dk1"/>
              </a:solidFill>
            </a:endParaRPr>
          </a:p>
        </p:txBody>
      </p:sp>
      <p:pic>
        <p:nvPicPr>
          <p:cNvPr id="60" name="Google Shape;60;p1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3735" y="1007283"/>
            <a:ext cx="7707035" cy="5780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2"/>
          <p:cNvSpPr/>
          <p:nvPr/>
        </p:nvSpPr>
        <p:spPr>
          <a:xfrm>
            <a:off x="648295" y="653415"/>
            <a:ext cx="7847409" cy="173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229"/>
              </a:lnSpc>
              <a:spcBef>
                <a:spcPts val="0"/>
              </a:spcBef>
              <a:spcAft>
                <a:spcPts val="0"/>
              </a:spcAft>
              <a:buClr>
                <a:srgbClr val="505468"/>
              </a:buClr>
              <a:buSzPts val="10900"/>
              <a:buFont typeface="Instrument Sans"/>
              <a:buNone/>
            </a:pPr>
            <a:r>
              <a:rPr lang="en-US" sz="10000" b="1" i="0" u="none" strike="noStrike" cap="none">
                <a:solidFill>
                  <a:srgbClr val="505468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Siamo Sardi</a:t>
            </a:r>
            <a:endParaRPr sz="10000" b="1" i="0" u="none" strike="noStrike" cap="none"/>
          </a:p>
        </p:txBody>
      </p:sp>
      <p:sp>
        <p:nvSpPr>
          <p:cNvPr id="240" name="Google Shape;240;p22"/>
          <p:cNvSpPr/>
          <p:nvPr/>
        </p:nvSpPr>
        <p:spPr>
          <a:xfrm>
            <a:off x="648295" y="2667833"/>
            <a:ext cx="7847409" cy="2315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468"/>
              </a:buClr>
              <a:buSzPts val="7250"/>
              <a:buFont typeface="Instrument Sans"/>
              <a:buNone/>
            </a:pPr>
            <a:r>
              <a:rPr lang="en-US" sz="7250" b="0" i="0" u="none" strike="noStrike" cap="none">
                <a:solidFill>
                  <a:srgbClr val="505468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Sempre e Ovunque</a:t>
            </a:r>
            <a:endParaRPr sz="7250" b="0" i="0" u="none" strike="noStrike" cap="none"/>
          </a:p>
        </p:txBody>
      </p:sp>
      <p:sp>
        <p:nvSpPr>
          <p:cNvPr id="241" name="Google Shape;241;p22"/>
          <p:cNvSpPr/>
          <p:nvPr/>
        </p:nvSpPr>
        <p:spPr>
          <a:xfrm>
            <a:off x="926068" y="5469255"/>
            <a:ext cx="7569637" cy="59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62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450"/>
              <a:buFont typeface="Instrument Sans"/>
              <a:buNone/>
            </a:pPr>
            <a:r>
              <a:rPr lang="en-US" sz="145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Noi non siamo soltanto i nipoti di chi partì. </a:t>
            </a:r>
            <a:r>
              <a:rPr lang="en-US" sz="1450" b="1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Noi siamo il futuro di quella storia</a:t>
            </a:r>
            <a:r>
              <a:rPr lang="en-US" sz="145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. Siamo la prova che le radici, anche quando sono lontane, continuano a generare frutti.</a:t>
            </a:r>
            <a:endParaRPr sz="1450" b="0" i="0" u="none" strike="noStrike" cap="none"/>
          </a:p>
        </p:txBody>
      </p:sp>
      <p:sp>
        <p:nvSpPr>
          <p:cNvPr id="242" name="Google Shape;242;p22"/>
          <p:cNvSpPr/>
          <p:nvPr/>
        </p:nvSpPr>
        <p:spPr>
          <a:xfrm>
            <a:off x="926068" y="6270308"/>
            <a:ext cx="7569637" cy="59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62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450"/>
              <a:buFont typeface="Instrument Sans"/>
              <a:buNone/>
            </a:pPr>
            <a:r>
              <a:rPr lang="en-US" sz="145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Abbiamo bisogno che la Sardegna continui a guardare a noi, come noi continuiamo a guardare a lei. Con il cuore, con l'anima, con le mani pronte a costruire.</a:t>
            </a:r>
            <a:endParaRPr sz="1450" b="0" i="0" u="none" strike="noStrike" cap="none"/>
          </a:p>
        </p:txBody>
      </p:sp>
      <p:sp>
        <p:nvSpPr>
          <p:cNvPr id="243" name="Google Shape;243;p22"/>
          <p:cNvSpPr/>
          <p:nvPr/>
        </p:nvSpPr>
        <p:spPr>
          <a:xfrm>
            <a:off x="926068" y="7071360"/>
            <a:ext cx="7569637" cy="296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62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450"/>
              <a:buFont typeface="Instrument Sans"/>
              <a:buNone/>
            </a:pPr>
            <a:r>
              <a:rPr lang="en-US" sz="145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Perché, ovunque andremo, la Sardegna non sarà mai lontana.</a:t>
            </a:r>
            <a:endParaRPr sz="1450" b="0" i="0" u="none" strike="noStrike" cap="none"/>
          </a:p>
        </p:txBody>
      </p:sp>
      <p:sp>
        <p:nvSpPr>
          <p:cNvPr id="244" name="Google Shape;244;p22"/>
          <p:cNvSpPr/>
          <p:nvPr/>
        </p:nvSpPr>
        <p:spPr>
          <a:xfrm>
            <a:off x="648295" y="5260896"/>
            <a:ext cx="22860" cy="2315170"/>
          </a:xfrm>
          <a:prstGeom prst="rect">
            <a:avLst/>
          </a:prstGeom>
          <a:solidFill>
            <a:srgbClr val="5054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5" name="Google Shape;245;p22" title="slide12_gruppo_sorrisi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48104" y="152400"/>
            <a:ext cx="5829896" cy="7773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/>
          <p:nvPr/>
        </p:nvSpPr>
        <p:spPr>
          <a:xfrm>
            <a:off x="6280190" y="1374815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505468"/>
              </a:buClr>
              <a:buSzPts val="4450"/>
              <a:buFont typeface="Instrument Sans"/>
              <a:buNone/>
            </a:pPr>
            <a:r>
              <a:rPr lang="en-US" sz="4450" b="1" i="0" u="none" strike="noStrike" cap="none">
                <a:solidFill>
                  <a:srgbClr val="505468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Chi Siamo</a:t>
            </a:r>
            <a:endParaRPr sz="4450" b="1" i="0" u="none" strike="noStrike" cap="none"/>
          </a:p>
        </p:txBody>
      </p:sp>
      <p:sp>
        <p:nvSpPr>
          <p:cNvPr id="68" name="Google Shape;68;p14"/>
          <p:cNvSpPr/>
          <p:nvPr/>
        </p:nvSpPr>
        <p:spPr>
          <a:xfrm>
            <a:off x="6280200" y="2423749"/>
            <a:ext cx="7556400" cy="18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750"/>
              <a:buFont typeface="Instrument Sans"/>
              <a:buNone/>
            </a:pPr>
            <a:r>
              <a:rPr lang="en-US" sz="175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Figli e nipoti di quell</a:t>
            </a:r>
            <a:r>
              <a:rPr lang="en-US" sz="1750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’</a:t>
            </a:r>
            <a:r>
              <a:rPr lang="en-US" sz="175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 emigrazione coraggiosa che attraversò l'oceano con valigie leggere ma cariche di sogni. Il cordone ombelicale con la Sardegna non si è mai spezzato: batte forte nei nostri cuori e ci spinge a dire con orgoglio, ovunque siamo: </a:t>
            </a:r>
            <a:r>
              <a:rPr lang="en-US" sz="1750" b="1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noi siamo Sardi</a:t>
            </a:r>
            <a:r>
              <a:rPr lang="en-US" sz="175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.</a:t>
            </a:r>
            <a:endParaRPr sz="1750" b="0" i="0" u="none" strike="noStrike" cap="none"/>
          </a:p>
        </p:txBody>
      </p:sp>
      <p:sp>
        <p:nvSpPr>
          <p:cNvPr id="69" name="Google Shape;69;p14"/>
          <p:cNvSpPr/>
          <p:nvPr/>
        </p:nvSpPr>
        <p:spPr>
          <a:xfrm>
            <a:off x="6280190" y="4243864"/>
            <a:ext cx="3636407" cy="74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5850"/>
              <a:buFont typeface="Instrument Sans"/>
              <a:buNone/>
            </a:pPr>
            <a:r>
              <a:rPr lang="en-US" sz="585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8</a:t>
            </a:r>
            <a:endParaRPr sz="5850" b="0" i="0" u="none" strike="noStrike" cap="none"/>
          </a:p>
        </p:txBody>
      </p:sp>
      <p:sp>
        <p:nvSpPr>
          <p:cNvPr id="70" name="Google Shape;70;p14"/>
          <p:cNvSpPr/>
          <p:nvPr/>
        </p:nvSpPr>
        <p:spPr>
          <a:xfrm>
            <a:off x="6680716" y="5275659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200"/>
              <a:buFont typeface="Instrument Sans"/>
              <a:buNone/>
            </a:pPr>
            <a:r>
              <a:rPr lang="en-US" sz="22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Circoli Attivi</a:t>
            </a:r>
            <a:endParaRPr sz="2200" b="0" i="0" u="none" strike="noStrike" cap="none"/>
          </a:p>
        </p:txBody>
      </p:sp>
      <p:sp>
        <p:nvSpPr>
          <p:cNvPr id="71" name="Google Shape;71;p14"/>
          <p:cNvSpPr/>
          <p:nvPr/>
        </p:nvSpPr>
        <p:spPr>
          <a:xfrm>
            <a:off x="6280190" y="5766078"/>
            <a:ext cx="3636407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750"/>
              <a:buFont typeface="Instrument Sans"/>
              <a:buNone/>
            </a:pPr>
            <a:r>
              <a:rPr lang="en-US" sz="175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Realtà che mantengono viva la fiamma delle nostre radici in Argentina.</a:t>
            </a:r>
            <a:endParaRPr sz="1750" b="0" i="0" u="none" strike="noStrike" cap="none"/>
          </a:p>
        </p:txBody>
      </p:sp>
      <p:sp>
        <p:nvSpPr>
          <p:cNvPr id="72" name="Google Shape;72;p14"/>
          <p:cNvSpPr/>
          <p:nvPr/>
        </p:nvSpPr>
        <p:spPr>
          <a:xfrm>
            <a:off x="10200084" y="4243864"/>
            <a:ext cx="3636526" cy="74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5850"/>
              <a:buFont typeface="Instrument Sans"/>
              <a:buNone/>
            </a:pPr>
            <a:r>
              <a:rPr lang="en-US" sz="585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3</a:t>
            </a:r>
            <a:endParaRPr sz="5850" b="0" i="0" u="none" strike="noStrike" cap="none"/>
          </a:p>
        </p:txBody>
      </p:sp>
      <p:sp>
        <p:nvSpPr>
          <p:cNvPr id="73" name="Google Shape;73;p14"/>
          <p:cNvSpPr/>
          <p:nvPr/>
        </p:nvSpPr>
        <p:spPr>
          <a:xfrm>
            <a:off x="10600730" y="5275659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200"/>
              <a:buFont typeface="Instrument Sans"/>
              <a:buNone/>
            </a:pPr>
            <a:r>
              <a:rPr lang="en-US" sz="22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Generazioni</a:t>
            </a:r>
            <a:endParaRPr sz="2200" b="0" i="0" u="none" strike="noStrike" cap="none"/>
          </a:p>
        </p:txBody>
      </p:sp>
      <p:sp>
        <p:nvSpPr>
          <p:cNvPr id="74" name="Google Shape;74;p14"/>
          <p:cNvSpPr/>
          <p:nvPr/>
        </p:nvSpPr>
        <p:spPr>
          <a:xfrm>
            <a:off x="10200084" y="5766078"/>
            <a:ext cx="3636526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750"/>
              <a:buFont typeface="Instrument Sans"/>
              <a:buNone/>
            </a:pPr>
            <a:r>
              <a:rPr lang="en-US" sz="175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Di giovani che portano avanti la cultura sarda con passione.</a:t>
            </a:r>
            <a:endParaRPr sz="1750" b="0" i="0" u="none" strike="noStrike" cap="non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/>
          <p:nvPr/>
        </p:nvSpPr>
        <p:spPr>
          <a:xfrm>
            <a:off x="716875" y="569952"/>
            <a:ext cx="512064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05468"/>
              </a:buClr>
              <a:buSzPts val="4000"/>
              <a:buFont typeface="Instrument Sans"/>
              <a:buNone/>
            </a:pPr>
            <a:r>
              <a:rPr lang="en-US" sz="4000" b="1" i="0" u="none" strike="noStrike" cap="none">
                <a:solidFill>
                  <a:srgbClr val="505468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I Nostri Circoli</a:t>
            </a:r>
            <a:endParaRPr sz="4000" b="1" i="0" u="none" strike="noStrike" cap="none"/>
          </a:p>
        </p:txBody>
      </p:sp>
      <p:sp>
        <p:nvSpPr>
          <p:cNvPr id="81" name="Google Shape;81;p15"/>
          <p:cNvSpPr/>
          <p:nvPr/>
        </p:nvSpPr>
        <p:spPr>
          <a:xfrm>
            <a:off x="716875" y="1619607"/>
            <a:ext cx="13196649" cy="32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600"/>
              <a:buFont typeface="Instrument Sans"/>
              <a:buNone/>
            </a:pPr>
            <a:r>
              <a:rPr lang="en-US" sz="16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Otto realtà che rappresentano pezzi di Sardegna in Argentina, focolari che tengono viva la fiamma delle nostre radici:</a:t>
            </a:r>
            <a:endParaRPr sz="1600" b="0" i="0" u="none" strike="noStrike" cap="none"/>
          </a:p>
        </p:txBody>
      </p:sp>
      <p:sp>
        <p:nvSpPr>
          <p:cNvPr id="82" name="Google Shape;82;p15"/>
          <p:cNvSpPr/>
          <p:nvPr/>
        </p:nvSpPr>
        <p:spPr>
          <a:xfrm>
            <a:off x="716875" y="2177653"/>
            <a:ext cx="6495931" cy="1195268"/>
          </a:xfrm>
          <a:prstGeom prst="roundRect">
            <a:avLst>
              <a:gd name="adj" fmla="val 7197"/>
            </a:avLst>
          </a:prstGeom>
          <a:solidFill>
            <a:srgbClr val="E2E3E9"/>
          </a:solidFill>
          <a:ln w="9525" cap="flat" cmpd="sng">
            <a:solidFill>
              <a:srgbClr val="C8C9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5"/>
          <p:cNvSpPr/>
          <p:nvPr/>
        </p:nvSpPr>
        <p:spPr>
          <a:xfrm>
            <a:off x="929283" y="2390061"/>
            <a:ext cx="2560320" cy="31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000"/>
              <a:buFont typeface="Instrument Sans"/>
              <a:buNone/>
            </a:pPr>
            <a:r>
              <a:rPr lang="en-US" sz="2000" b="1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La Plata</a:t>
            </a:r>
            <a:endParaRPr sz="2000" b="1" i="0" u="none" strike="noStrike" cap="none"/>
          </a:p>
        </p:txBody>
      </p:sp>
      <p:sp>
        <p:nvSpPr>
          <p:cNvPr id="84" name="Google Shape;84;p15"/>
          <p:cNvSpPr/>
          <p:nvPr/>
        </p:nvSpPr>
        <p:spPr>
          <a:xfrm>
            <a:off x="929283" y="2832854"/>
            <a:ext cx="6071116" cy="32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600"/>
              <a:buFont typeface="Instrument Sans"/>
              <a:buNone/>
            </a:pPr>
            <a:r>
              <a:rPr lang="en-US" sz="16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Circolo Sardo “Antonio Segni”</a:t>
            </a:r>
            <a:endParaRPr sz="1600" b="0" i="0" u="none" strike="noStrike" cap="none"/>
          </a:p>
        </p:txBody>
      </p:sp>
      <p:sp>
        <p:nvSpPr>
          <p:cNvPr id="85" name="Google Shape;85;p15"/>
          <p:cNvSpPr/>
          <p:nvPr/>
        </p:nvSpPr>
        <p:spPr>
          <a:xfrm>
            <a:off x="7417594" y="2177653"/>
            <a:ext cx="6495931" cy="1195268"/>
          </a:xfrm>
          <a:prstGeom prst="roundRect">
            <a:avLst>
              <a:gd name="adj" fmla="val 7197"/>
            </a:avLst>
          </a:prstGeom>
          <a:solidFill>
            <a:srgbClr val="E2E3E9"/>
          </a:solidFill>
          <a:ln w="9525" cap="flat" cmpd="sng">
            <a:solidFill>
              <a:srgbClr val="C8C9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5"/>
          <p:cNvSpPr/>
          <p:nvPr/>
        </p:nvSpPr>
        <p:spPr>
          <a:xfrm>
            <a:off x="7630001" y="2390061"/>
            <a:ext cx="2560320" cy="31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000"/>
              <a:buFont typeface="Instrument Sans"/>
              <a:buNone/>
            </a:pPr>
            <a:r>
              <a:rPr lang="en-US" sz="2000" b="1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Mar del Plata</a:t>
            </a:r>
            <a:endParaRPr sz="2000" b="1" i="0" u="none" strike="noStrike" cap="none"/>
          </a:p>
        </p:txBody>
      </p:sp>
      <p:sp>
        <p:nvSpPr>
          <p:cNvPr id="87" name="Google Shape;87;p15"/>
          <p:cNvSpPr/>
          <p:nvPr/>
        </p:nvSpPr>
        <p:spPr>
          <a:xfrm>
            <a:off x="7630001" y="2832854"/>
            <a:ext cx="60711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600"/>
              <a:buFont typeface="Instrument Sans"/>
              <a:buNone/>
            </a:pPr>
            <a:r>
              <a:rPr lang="en-US" sz="16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Circolo Sardo “Grazia Deledda”</a:t>
            </a:r>
            <a:endParaRPr sz="1600" b="0" i="0" u="none" strike="noStrike" cap="none"/>
          </a:p>
        </p:txBody>
      </p:sp>
      <p:sp>
        <p:nvSpPr>
          <p:cNvPr id="88" name="Google Shape;88;p15"/>
          <p:cNvSpPr/>
          <p:nvPr/>
        </p:nvSpPr>
        <p:spPr>
          <a:xfrm>
            <a:off x="716875" y="3577709"/>
            <a:ext cx="6495931" cy="1195268"/>
          </a:xfrm>
          <a:prstGeom prst="roundRect">
            <a:avLst>
              <a:gd name="adj" fmla="val 7197"/>
            </a:avLst>
          </a:prstGeom>
          <a:solidFill>
            <a:srgbClr val="E2E3E9"/>
          </a:solidFill>
          <a:ln w="9525" cap="flat" cmpd="sng">
            <a:solidFill>
              <a:srgbClr val="C8C9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5"/>
          <p:cNvSpPr/>
          <p:nvPr/>
        </p:nvSpPr>
        <p:spPr>
          <a:xfrm>
            <a:off x="929276" y="3790125"/>
            <a:ext cx="45906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000"/>
              <a:buFont typeface="Instrument Sans"/>
              <a:buNone/>
            </a:pPr>
            <a:r>
              <a:rPr lang="en-US" sz="2000" b="1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Neuquén y Patagonia Argentina</a:t>
            </a:r>
            <a:endParaRPr sz="2000" b="1" i="0" u="none" strike="noStrike" cap="none"/>
          </a:p>
        </p:txBody>
      </p:sp>
      <p:sp>
        <p:nvSpPr>
          <p:cNvPr id="90" name="Google Shape;90;p15"/>
          <p:cNvSpPr/>
          <p:nvPr/>
        </p:nvSpPr>
        <p:spPr>
          <a:xfrm>
            <a:off x="929283" y="4232910"/>
            <a:ext cx="6071116" cy="32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600"/>
              <a:buFont typeface="Instrument Sans"/>
              <a:buNone/>
            </a:pPr>
            <a:r>
              <a:rPr lang="en-US" sz="16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Circolo Sardo </a:t>
            </a:r>
            <a:r>
              <a:rPr lang="en-US" sz="1600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“</a:t>
            </a:r>
            <a:r>
              <a:rPr lang="en-US" sz="16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Domus Sardinia</a:t>
            </a:r>
            <a:r>
              <a:rPr lang="en-US" sz="1600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”</a:t>
            </a:r>
            <a:endParaRPr sz="1600" b="0" i="0" u="none" strike="noStrike" cap="none"/>
          </a:p>
        </p:txBody>
      </p:sp>
      <p:sp>
        <p:nvSpPr>
          <p:cNvPr id="91" name="Google Shape;91;p15"/>
          <p:cNvSpPr/>
          <p:nvPr/>
        </p:nvSpPr>
        <p:spPr>
          <a:xfrm>
            <a:off x="7417594" y="3577709"/>
            <a:ext cx="6495931" cy="1195268"/>
          </a:xfrm>
          <a:prstGeom prst="roundRect">
            <a:avLst>
              <a:gd name="adj" fmla="val 7197"/>
            </a:avLst>
          </a:prstGeom>
          <a:solidFill>
            <a:srgbClr val="E2E3E9"/>
          </a:solidFill>
          <a:ln w="9525" cap="flat" cmpd="sng">
            <a:solidFill>
              <a:srgbClr val="C8C9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>
            <a:off x="7630001" y="3790117"/>
            <a:ext cx="2560320" cy="31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000"/>
              <a:buFont typeface="Instrument Sans"/>
              <a:buNone/>
            </a:pPr>
            <a:r>
              <a:rPr lang="en-US" sz="2000" b="1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Rosario</a:t>
            </a:r>
            <a:endParaRPr sz="2000" b="1" i="0" u="none" strike="noStrike" cap="none"/>
          </a:p>
        </p:txBody>
      </p:sp>
      <p:sp>
        <p:nvSpPr>
          <p:cNvPr id="93" name="Google Shape;93;p15"/>
          <p:cNvSpPr/>
          <p:nvPr/>
        </p:nvSpPr>
        <p:spPr>
          <a:xfrm>
            <a:off x="7630001" y="4232910"/>
            <a:ext cx="6071116" cy="32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600"/>
              <a:buFont typeface="Instrument Sans"/>
              <a:buNone/>
            </a:pPr>
            <a:r>
              <a:rPr lang="en-US" sz="16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Circolo Sardo di Rosario</a:t>
            </a:r>
            <a:endParaRPr sz="1600" b="0" i="0" u="none" strike="noStrike" cap="none"/>
          </a:p>
        </p:txBody>
      </p:sp>
      <p:sp>
        <p:nvSpPr>
          <p:cNvPr id="94" name="Google Shape;94;p15"/>
          <p:cNvSpPr/>
          <p:nvPr/>
        </p:nvSpPr>
        <p:spPr>
          <a:xfrm>
            <a:off x="716875" y="5003363"/>
            <a:ext cx="6495931" cy="1225748"/>
          </a:xfrm>
          <a:prstGeom prst="roundRect">
            <a:avLst>
              <a:gd name="adj" fmla="val 7018"/>
            </a:avLst>
          </a:prstGeom>
          <a:solidFill>
            <a:srgbClr val="FFFFFF">
              <a:alpha val="74901"/>
            </a:srgbClr>
          </a:solidFill>
          <a:ln w="22850" cap="flat" cmpd="sng">
            <a:solidFill>
              <a:srgbClr val="C8C9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5"/>
          <p:cNvSpPr/>
          <p:nvPr/>
        </p:nvSpPr>
        <p:spPr>
          <a:xfrm>
            <a:off x="944523" y="5231011"/>
            <a:ext cx="2560320" cy="31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000"/>
              <a:buFont typeface="Instrument Sans"/>
              <a:buNone/>
            </a:pPr>
            <a:r>
              <a:rPr lang="en-US" sz="2000" b="1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San Isidro</a:t>
            </a:r>
            <a:endParaRPr sz="2000" b="1" i="0" u="none" strike="noStrike" cap="none"/>
          </a:p>
        </p:txBody>
      </p:sp>
      <p:sp>
        <p:nvSpPr>
          <p:cNvPr id="96" name="Google Shape;96;p15"/>
          <p:cNvSpPr/>
          <p:nvPr/>
        </p:nvSpPr>
        <p:spPr>
          <a:xfrm>
            <a:off x="944523" y="5673804"/>
            <a:ext cx="6040636" cy="32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600"/>
              <a:buFont typeface="Instrument Sans"/>
              <a:buNone/>
            </a:pPr>
            <a:r>
              <a:rPr lang="en-US" sz="16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Circolo Italo Argentin</a:t>
            </a:r>
            <a:r>
              <a:rPr lang="en-US" sz="1600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o “</a:t>
            </a:r>
            <a:r>
              <a:rPr lang="en-US" sz="16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Raíces Sardas”</a:t>
            </a:r>
            <a:endParaRPr sz="1600" b="0" i="0" u="none" strike="noStrike" cap="none"/>
          </a:p>
        </p:txBody>
      </p:sp>
      <p:sp>
        <p:nvSpPr>
          <p:cNvPr id="97" name="Google Shape;97;p15"/>
          <p:cNvSpPr/>
          <p:nvPr/>
        </p:nvSpPr>
        <p:spPr>
          <a:xfrm>
            <a:off x="7417594" y="5003363"/>
            <a:ext cx="6495931" cy="1225748"/>
          </a:xfrm>
          <a:prstGeom prst="roundRect">
            <a:avLst>
              <a:gd name="adj" fmla="val 7018"/>
            </a:avLst>
          </a:prstGeom>
          <a:solidFill>
            <a:srgbClr val="FFFFFF">
              <a:alpha val="74901"/>
            </a:srgbClr>
          </a:solidFill>
          <a:ln w="22850" cap="flat" cmpd="sng">
            <a:solidFill>
              <a:srgbClr val="C8C9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5"/>
          <p:cNvSpPr/>
          <p:nvPr/>
        </p:nvSpPr>
        <p:spPr>
          <a:xfrm>
            <a:off x="7645241" y="5231011"/>
            <a:ext cx="2560320" cy="31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000"/>
              <a:buFont typeface="Instrument Sans"/>
              <a:buNone/>
            </a:pPr>
            <a:r>
              <a:rPr lang="en-US" sz="2000" b="1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Buenos Aires</a:t>
            </a:r>
            <a:endParaRPr sz="2000" b="1" i="0" u="none" strike="noStrike" cap="none"/>
          </a:p>
        </p:txBody>
      </p:sp>
      <p:sp>
        <p:nvSpPr>
          <p:cNvPr id="99" name="Google Shape;99;p15"/>
          <p:cNvSpPr/>
          <p:nvPr/>
        </p:nvSpPr>
        <p:spPr>
          <a:xfrm>
            <a:off x="7645241" y="5673804"/>
            <a:ext cx="6040636" cy="32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600"/>
              <a:buFont typeface="Instrument Sans"/>
              <a:buNone/>
            </a:pPr>
            <a:r>
              <a:rPr lang="en-US" sz="16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Circolo “Sardi Uniti</a:t>
            </a:r>
            <a:r>
              <a:rPr lang="en-US" sz="1600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” di Buenos Aires</a:t>
            </a:r>
            <a:endParaRPr sz="1600" b="0" i="0" u="none" strike="noStrike" cap="none"/>
          </a:p>
        </p:txBody>
      </p:sp>
      <p:sp>
        <p:nvSpPr>
          <p:cNvPr id="100" name="Google Shape;100;p15"/>
          <p:cNvSpPr/>
          <p:nvPr/>
        </p:nvSpPr>
        <p:spPr>
          <a:xfrm>
            <a:off x="716875" y="6433899"/>
            <a:ext cx="6495931" cy="1225748"/>
          </a:xfrm>
          <a:prstGeom prst="roundRect">
            <a:avLst>
              <a:gd name="adj" fmla="val 7018"/>
            </a:avLst>
          </a:prstGeom>
          <a:solidFill>
            <a:srgbClr val="FFFFFF">
              <a:alpha val="74901"/>
            </a:srgbClr>
          </a:solidFill>
          <a:ln w="22850" cap="flat" cmpd="sng">
            <a:solidFill>
              <a:srgbClr val="C8C9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5"/>
          <p:cNvSpPr/>
          <p:nvPr/>
        </p:nvSpPr>
        <p:spPr>
          <a:xfrm>
            <a:off x="944523" y="6661547"/>
            <a:ext cx="2560320" cy="31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000"/>
              <a:buFont typeface="Instrument Sans"/>
              <a:buNone/>
            </a:pPr>
            <a:r>
              <a:rPr lang="en-US" sz="2000" b="1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Tucumán</a:t>
            </a:r>
            <a:endParaRPr sz="2000" b="1" i="0" u="none" strike="noStrike" cap="none"/>
          </a:p>
        </p:txBody>
      </p:sp>
      <p:sp>
        <p:nvSpPr>
          <p:cNvPr id="102" name="Google Shape;102;p15"/>
          <p:cNvSpPr/>
          <p:nvPr/>
        </p:nvSpPr>
        <p:spPr>
          <a:xfrm>
            <a:off x="944523" y="7104340"/>
            <a:ext cx="6040636" cy="32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600"/>
              <a:buFont typeface="Instrument Sans"/>
              <a:buNone/>
            </a:pPr>
            <a:r>
              <a:rPr lang="en-US" sz="16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Circolo Sardo del NOA</a:t>
            </a:r>
            <a:endParaRPr sz="1600" b="0" i="0" u="none" strike="noStrike" cap="none"/>
          </a:p>
        </p:txBody>
      </p:sp>
      <p:sp>
        <p:nvSpPr>
          <p:cNvPr id="103" name="Google Shape;103;p15"/>
          <p:cNvSpPr/>
          <p:nvPr/>
        </p:nvSpPr>
        <p:spPr>
          <a:xfrm>
            <a:off x="7417594" y="6433899"/>
            <a:ext cx="6495900" cy="1225800"/>
          </a:xfrm>
          <a:prstGeom prst="roundRect">
            <a:avLst>
              <a:gd name="adj" fmla="val 7018"/>
            </a:avLst>
          </a:prstGeom>
          <a:solidFill>
            <a:srgbClr val="FFFFFF">
              <a:alpha val="74901"/>
            </a:srgbClr>
          </a:solidFill>
          <a:ln w="22850" cap="flat" cmpd="sng">
            <a:solidFill>
              <a:srgbClr val="C8C9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5"/>
          <p:cNvSpPr/>
          <p:nvPr/>
        </p:nvSpPr>
        <p:spPr>
          <a:xfrm>
            <a:off x="7645241" y="6661547"/>
            <a:ext cx="2560320" cy="31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000"/>
              <a:buFont typeface="Instrument Sans"/>
              <a:buNone/>
            </a:pPr>
            <a:r>
              <a:rPr lang="en-US" sz="2000" b="1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Villa Bosch</a:t>
            </a:r>
            <a:endParaRPr sz="2000" b="1" i="0" u="none" strike="noStrike" cap="none"/>
          </a:p>
        </p:txBody>
      </p:sp>
      <p:sp>
        <p:nvSpPr>
          <p:cNvPr id="105" name="Google Shape;105;p15"/>
          <p:cNvSpPr/>
          <p:nvPr/>
        </p:nvSpPr>
        <p:spPr>
          <a:xfrm>
            <a:off x="7645241" y="7104340"/>
            <a:ext cx="6040636" cy="32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600"/>
              <a:buFont typeface="Instrument Sans"/>
              <a:buNone/>
            </a:pPr>
            <a:r>
              <a:rPr lang="en-US" sz="16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Associazione Italiana “Sede Sardegna”</a:t>
            </a:r>
            <a:endParaRPr sz="1600" b="0" i="0" u="none" strike="noStrike" cap="none"/>
          </a:p>
        </p:txBody>
      </p:sp>
      <p:pic>
        <p:nvPicPr>
          <p:cNvPr id="106" name="Google Shape;106;p15" title="Logo neuque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2936" y="3638875"/>
            <a:ext cx="932101" cy="111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 title="logo-raices-sardas (sin fondo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2100" y="5059350"/>
            <a:ext cx="1113775" cy="11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 title="WhatsApp Image 2025-04-27 at 12.45.06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42537" y="2177650"/>
            <a:ext cx="1630127" cy="11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 title="WhatsApp Image 2025-04-28 at 13.21.07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92100" y="6459500"/>
            <a:ext cx="1053600" cy="113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 title="la plata1-80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92100" y="2205600"/>
            <a:ext cx="1113775" cy="11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 title="WhatsApp Image 2025-04-28 at 21.31.19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035614" y="3575288"/>
            <a:ext cx="843974" cy="122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 title="villa bosch2-80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900714" y="6459500"/>
            <a:ext cx="1113775" cy="11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 title="Escudo Sardo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930804" y="4985676"/>
            <a:ext cx="1053594" cy="119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/>
          <p:nvPr/>
        </p:nvSpPr>
        <p:spPr>
          <a:xfrm>
            <a:off x="6682199" y="595525"/>
            <a:ext cx="74178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73"/>
              </a:lnSpc>
              <a:spcBef>
                <a:spcPts val="0"/>
              </a:spcBef>
              <a:spcAft>
                <a:spcPts val="0"/>
              </a:spcAft>
              <a:buClr>
                <a:srgbClr val="505468"/>
              </a:buClr>
              <a:buSzPts val="3350"/>
              <a:buFont typeface="Instrument Sans"/>
              <a:buNone/>
            </a:pPr>
            <a:r>
              <a:rPr lang="en-US" sz="3350" b="1" i="0" u="none" strike="noStrike" cap="none">
                <a:solidFill>
                  <a:srgbClr val="505468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Come Manteniamo Viva la Cultura</a:t>
            </a:r>
            <a:endParaRPr sz="3350" b="1" i="0" u="none" strike="noStrike" cap="none"/>
          </a:p>
        </p:txBody>
      </p:sp>
      <p:pic>
        <p:nvPicPr>
          <p:cNvPr id="120" name="Google Shape;120;p1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2207" y="1385508"/>
            <a:ext cx="512445" cy="51244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6"/>
          <p:cNvSpPr/>
          <p:nvPr/>
        </p:nvSpPr>
        <p:spPr>
          <a:xfrm>
            <a:off x="6682207" y="2111432"/>
            <a:ext cx="2135400" cy="2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650"/>
              <a:buFont typeface="Instrument Sans"/>
              <a:buNone/>
            </a:pPr>
            <a:r>
              <a:rPr lang="en-US" sz="1650" b="1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Musica e Danze</a:t>
            </a:r>
            <a:endParaRPr sz="1650" b="1" i="0" u="none" strike="noStrike" cap="none"/>
          </a:p>
        </p:txBody>
      </p:sp>
      <p:sp>
        <p:nvSpPr>
          <p:cNvPr id="122" name="Google Shape;122;p16"/>
          <p:cNvSpPr/>
          <p:nvPr/>
        </p:nvSpPr>
        <p:spPr>
          <a:xfrm>
            <a:off x="6682207" y="2480763"/>
            <a:ext cx="79482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5384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300"/>
              <a:buFont typeface="Instrument Sans"/>
              <a:buNone/>
            </a:pPr>
            <a:r>
              <a:rPr lang="en-US" sz="13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Trasformiamo i nostri incontri in feste d</a:t>
            </a:r>
            <a:r>
              <a:rPr lang="en-US" sz="1300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’</a:t>
            </a:r>
            <a:r>
              <a:rPr lang="en-US" sz="13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allegria e forza con le tradizioni folkloristiche.</a:t>
            </a:r>
            <a:endParaRPr sz="1300" b="0" i="0" u="none" strike="noStrike" cap="none"/>
          </a:p>
        </p:txBody>
      </p:sp>
      <p:pic>
        <p:nvPicPr>
          <p:cNvPr id="123" name="Google Shape;123;p1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2207" y="3095721"/>
            <a:ext cx="512445" cy="51244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/>
          <p:nvPr/>
        </p:nvSpPr>
        <p:spPr>
          <a:xfrm>
            <a:off x="6682207" y="3821645"/>
            <a:ext cx="2135400" cy="2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650"/>
              <a:buFont typeface="Instrument Sans"/>
              <a:buNone/>
            </a:pPr>
            <a:r>
              <a:rPr lang="en-US" sz="1650" b="1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Gastronomia</a:t>
            </a:r>
            <a:endParaRPr sz="1650" b="1" i="0" u="none" strike="noStrike" cap="none"/>
          </a:p>
        </p:txBody>
      </p:sp>
      <p:sp>
        <p:nvSpPr>
          <p:cNvPr id="125" name="Google Shape;125;p16"/>
          <p:cNvSpPr/>
          <p:nvPr/>
        </p:nvSpPr>
        <p:spPr>
          <a:xfrm>
            <a:off x="6682207" y="4190977"/>
            <a:ext cx="79482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5384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300"/>
              <a:buFont typeface="Instrument Sans"/>
              <a:buNone/>
            </a:pPr>
            <a:r>
              <a:rPr lang="en-US" sz="13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Profumi e sapori diventano un ponte d</a:t>
            </a:r>
            <a:r>
              <a:rPr lang="en-US" sz="1300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’</a:t>
            </a:r>
            <a:r>
              <a:rPr lang="en-US" sz="13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identità e memoria tra le generazioni.</a:t>
            </a:r>
            <a:endParaRPr sz="1300" b="0" i="0" u="none" strike="noStrike" cap="none"/>
          </a:p>
        </p:txBody>
      </p:sp>
      <p:pic>
        <p:nvPicPr>
          <p:cNvPr id="126" name="Google Shape;126;p16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82207" y="4805935"/>
            <a:ext cx="512445" cy="51244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/>
          <p:nvPr/>
        </p:nvSpPr>
        <p:spPr>
          <a:xfrm>
            <a:off x="6682207" y="5531859"/>
            <a:ext cx="2135400" cy="2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650"/>
              <a:buFont typeface="Instrument Sans"/>
              <a:buNone/>
            </a:pPr>
            <a:r>
              <a:rPr lang="en-US" sz="1650" b="1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Arte e Letteratura</a:t>
            </a:r>
            <a:endParaRPr sz="1650" b="1" i="0" u="none" strike="noStrike" cap="none"/>
          </a:p>
        </p:txBody>
      </p:sp>
      <p:sp>
        <p:nvSpPr>
          <p:cNvPr id="128" name="Google Shape;128;p16"/>
          <p:cNvSpPr/>
          <p:nvPr/>
        </p:nvSpPr>
        <p:spPr>
          <a:xfrm>
            <a:off x="6682207" y="5901191"/>
            <a:ext cx="79482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5384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300"/>
              <a:buFont typeface="Instrument Sans"/>
              <a:buNone/>
            </a:pPr>
            <a:r>
              <a:rPr lang="en-US" sz="13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Fotografia e scrittura raccontano la storia e lo spirito dei nostri antenati.</a:t>
            </a:r>
            <a:endParaRPr sz="1300" b="0" i="0" u="none" strike="noStrike" cap="none"/>
          </a:p>
        </p:txBody>
      </p:sp>
      <p:pic>
        <p:nvPicPr>
          <p:cNvPr id="129" name="Google Shape;129;p16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82207" y="6516149"/>
            <a:ext cx="512445" cy="51244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6"/>
          <p:cNvSpPr/>
          <p:nvPr/>
        </p:nvSpPr>
        <p:spPr>
          <a:xfrm>
            <a:off x="6682199" y="7102273"/>
            <a:ext cx="2193600" cy="2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650"/>
              <a:buFont typeface="Instrument Sans"/>
              <a:buNone/>
            </a:pPr>
            <a:r>
              <a:rPr lang="en-US" sz="1650" b="1" i="0" u="none" strike="noStrike" cap="none" dirty="0" err="1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Presenza</a:t>
            </a:r>
            <a:r>
              <a:rPr lang="en-US" sz="1650" b="1" i="0" u="none" strike="noStrike" cap="none" dirty="0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 </a:t>
            </a:r>
            <a:r>
              <a:rPr lang="en-US" sz="1650" b="1" i="0" u="none" strike="noStrike" cap="none" dirty="0" err="1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Istituzionale</a:t>
            </a:r>
            <a:endParaRPr sz="1650" b="1" i="0" u="none" strike="noStrike" cap="none" dirty="0"/>
          </a:p>
        </p:txBody>
      </p:sp>
      <p:sp>
        <p:nvSpPr>
          <p:cNvPr id="131" name="Google Shape;131;p16"/>
          <p:cNvSpPr/>
          <p:nvPr/>
        </p:nvSpPr>
        <p:spPr>
          <a:xfrm>
            <a:off x="6682207" y="7611405"/>
            <a:ext cx="79482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5384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300"/>
              <a:buFont typeface="Instrument Sans"/>
              <a:buNone/>
            </a:pPr>
            <a:r>
              <a:rPr lang="en-US" sz="13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In ogni evento la nostra bandiera sarda sventola fiera, simbolo di appartenenza.</a:t>
            </a:r>
            <a:endParaRPr sz="1300" b="0" i="0" u="none" strike="noStrike" cap="none"/>
          </a:p>
        </p:txBody>
      </p:sp>
      <p:pic>
        <p:nvPicPr>
          <p:cNvPr id="132" name="Google Shape;132;p16" title="slide4_ballo_sardo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969637"/>
            <a:ext cx="6166176" cy="462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 title="slide4_gastronomia.jpg"/>
          <p:cNvPicPr preferRelativeResize="0"/>
          <p:nvPr/>
        </p:nvPicPr>
        <p:blipFill rotWithShape="1">
          <a:blip r:embed="rId8">
            <a:alphaModFix/>
          </a:blip>
          <a:srcRect l="17627"/>
          <a:stretch/>
        </p:blipFill>
        <p:spPr>
          <a:xfrm>
            <a:off x="0" y="5171188"/>
            <a:ext cx="2761539" cy="251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 title="slide4_strumento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93775" y="5171288"/>
            <a:ext cx="3772401" cy="2514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7"/>
          <p:cNvSpPr/>
          <p:nvPr/>
        </p:nvSpPr>
        <p:spPr>
          <a:xfrm>
            <a:off x="7509226" y="780025"/>
            <a:ext cx="6472200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691"/>
              </a:lnSpc>
              <a:spcBef>
                <a:spcPts val="0"/>
              </a:spcBef>
              <a:spcAft>
                <a:spcPts val="0"/>
              </a:spcAft>
              <a:buClr>
                <a:srgbClr val="505468"/>
              </a:buClr>
              <a:buSzPts val="4050"/>
              <a:buFont typeface="Instrument Sans"/>
              <a:buNone/>
            </a:pPr>
            <a:r>
              <a:rPr lang="en-US" sz="4050" b="1" i="0" u="none" strike="noStrike" cap="none">
                <a:solidFill>
                  <a:srgbClr val="505468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Le Sfide che Affrontiamo</a:t>
            </a:r>
            <a:endParaRPr sz="4050" b="1" i="0" u="none" strike="noStrike" cap="none"/>
          </a:p>
        </p:txBody>
      </p:sp>
      <p:sp>
        <p:nvSpPr>
          <p:cNvPr id="141" name="Google Shape;141;p17"/>
          <p:cNvSpPr/>
          <p:nvPr/>
        </p:nvSpPr>
        <p:spPr>
          <a:xfrm>
            <a:off x="7574280" y="1752481"/>
            <a:ext cx="6342102" cy="1646039"/>
          </a:xfrm>
          <a:prstGeom prst="roundRect">
            <a:avLst>
              <a:gd name="adj" fmla="val 6666"/>
            </a:avLst>
          </a:prstGeom>
          <a:solidFill>
            <a:srgbClr val="FFFFFF">
              <a:alpha val="74901"/>
            </a:srgbClr>
          </a:solidFill>
          <a:ln w="22850" cap="flat" cmpd="sng">
            <a:solidFill>
              <a:srgbClr val="C8C9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" name="Google Shape;142;p1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1420" y="1752481"/>
            <a:ext cx="91440" cy="164603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7"/>
          <p:cNvSpPr/>
          <p:nvPr/>
        </p:nvSpPr>
        <p:spPr>
          <a:xfrm>
            <a:off x="7871817" y="1981438"/>
            <a:ext cx="2577584" cy="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000"/>
              <a:buFont typeface="Instrument Sans"/>
              <a:buNone/>
            </a:pPr>
            <a:r>
              <a:rPr lang="en-US" sz="2000" b="1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Terza Generazione</a:t>
            </a:r>
            <a:endParaRPr sz="2000" b="1" i="0" u="none" strike="noStrike" cap="none"/>
          </a:p>
        </p:txBody>
      </p:sp>
      <p:sp>
        <p:nvSpPr>
          <p:cNvPr id="144" name="Google Shape;144;p17"/>
          <p:cNvSpPr/>
          <p:nvPr/>
        </p:nvSpPr>
        <p:spPr>
          <a:xfrm>
            <a:off x="7871817" y="2509718"/>
            <a:ext cx="5815608" cy="659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600"/>
              <a:buFont typeface="Instrument Sans"/>
              <a:buNone/>
            </a:pPr>
            <a:r>
              <a:rPr lang="en-US" sz="16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Molti giovani non hanno legame diretto con l'Isola, ma partecipano con passione e volontariato.</a:t>
            </a:r>
            <a:endParaRPr sz="1600" b="0" i="0" u="none" strike="noStrike" cap="none"/>
          </a:p>
        </p:txBody>
      </p:sp>
      <p:sp>
        <p:nvSpPr>
          <p:cNvPr id="145" name="Google Shape;145;p17"/>
          <p:cNvSpPr/>
          <p:nvPr/>
        </p:nvSpPr>
        <p:spPr>
          <a:xfrm>
            <a:off x="7574280" y="3604617"/>
            <a:ext cx="6342102" cy="1646039"/>
          </a:xfrm>
          <a:prstGeom prst="roundRect">
            <a:avLst>
              <a:gd name="adj" fmla="val 6666"/>
            </a:avLst>
          </a:prstGeom>
          <a:solidFill>
            <a:srgbClr val="FFFFFF">
              <a:alpha val="74901"/>
            </a:srgbClr>
          </a:solidFill>
          <a:ln w="22850" cap="flat" cmpd="sng">
            <a:solidFill>
              <a:srgbClr val="C8C9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" name="Google Shape;146;p1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1420" y="3604617"/>
            <a:ext cx="91440" cy="164603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7"/>
          <p:cNvSpPr/>
          <p:nvPr/>
        </p:nvSpPr>
        <p:spPr>
          <a:xfrm>
            <a:off x="7871816" y="3833574"/>
            <a:ext cx="3943665" cy="35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000"/>
              <a:buFont typeface="Instrument Sans"/>
              <a:buNone/>
            </a:pPr>
            <a:r>
              <a:rPr lang="en-US" sz="2000" b="1" i="0" u="none" strike="noStrike" cap="none" dirty="0" err="1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Ricambio</a:t>
            </a:r>
            <a:r>
              <a:rPr lang="en-US" sz="2000" b="1" dirty="0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 </a:t>
            </a:r>
            <a:r>
              <a:rPr lang="en-US" sz="2000" b="1" i="0" u="none" strike="noStrike" cap="none" dirty="0" err="1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Generazionale</a:t>
            </a:r>
            <a:endParaRPr sz="2000" b="1" i="0" u="none" strike="noStrike" cap="none" dirty="0"/>
          </a:p>
        </p:txBody>
      </p:sp>
      <p:sp>
        <p:nvSpPr>
          <p:cNvPr id="148" name="Google Shape;148;p17"/>
          <p:cNvSpPr/>
          <p:nvPr/>
        </p:nvSpPr>
        <p:spPr>
          <a:xfrm>
            <a:off x="7871817" y="4415642"/>
            <a:ext cx="5815608" cy="659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600"/>
              <a:buFont typeface="Instrument Sans"/>
              <a:buNone/>
            </a:pPr>
            <a:r>
              <a:rPr lang="en-US" sz="1600" b="0" i="0" u="none" strike="noStrike" cap="none" dirty="0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Senza </a:t>
            </a:r>
            <a:r>
              <a:rPr lang="en-US" sz="1600" b="0" i="0" u="none" strike="noStrike" cap="none" dirty="0" err="1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giovani</a:t>
            </a:r>
            <a:r>
              <a:rPr lang="en-US" sz="1600" b="0" i="0" u="none" strike="noStrike" cap="none" dirty="0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 </a:t>
            </a:r>
            <a:r>
              <a:rPr lang="en-US" sz="1600" b="0" i="0" u="none" strike="noStrike" cap="none" dirty="0" err="1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capaci</a:t>
            </a:r>
            <a:r>
              <a:rPr lang="en-US" sz="1600" b="0" i="0" u="none" strike="noStrike" cap="none" dirty="0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 di </a:t>
            </a:r>
            <a:r>
              <a:rPr lang="en-US" sz="1600" b="0" i="0" u="none" strike="noStrike" cap="none" dirty="0" err="1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raccogliere</a:t>
            </a:r>
            <a:r>
              <a:rPr lang="en-US" sz="1600" b="0" i="0" u="none" strike="noStrike" cap="none" dirty="0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 il </a:t>
            </a:r>
            <a:r>
              <a:rPr lang="en-US" sz="1600" b="0" i="0" u="none" strike="noStrike" cap="none" dirty="0" err="1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testimone</a:t>
            </a:r>
            <a:r>
              <a:rPr lang="en-US" sz="1600" b="0" i="0" u="none" strike="noStrike" cap="none" dirty="0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, le </a:t>
            </a:r>
            <a:r>
              <a:rPr lang="en-US" sz="1600" b="0" i="0" u="none" strike="noStrike" cap="none" dirty="0" err="1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associazioni</a:t>
            </a:r>
            <a:r>
              <a:rPr lang="en-US" sz="1600" b="0" i="0" u="none" strike="noStrike" cap="none" dirty="0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 </a:t>
            </a:r>
            <a:r>
              <a:rPr lang="en-US" sz="1600" b="0" i="0" u="none" strike="noStrike" cap="none" dirty="0" err="1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rischiano</a:t>
            </a:r>
            <a:r>
              <a:rPr lang="en-US" sz="1600" b="0" i="0" u="none" strike="noStrike" cap="none" dirty="0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 di </a:t>
            </a:r>
            <a:r>
              <a:rPr lang="en-US" sz="1600" b="0" i="0" u="none" strike="noStrike" cap="none" dirty="0" err="1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spegnersi</a:t>
            </a:r>
            <a:r>
              <a:rPr lang="en-US" sz="1600" b="0" i="0" u="none" strike="noStrike" cap="none" dirty="0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.</a:t>
            </a:r>
            <a:endParaRPr sz="1600" b="0" i="0" u="none" strike="noStrike" cap="none" dirty="0"/>
          </a:p>
        </p:txBody>
      </p:sp>
      <p:sp>
        <p:nvSpPr>
          <p:cNvPr id="149" name="Google Shape;149;p17"/>
          <p:cNvSpPr/>
          <p:nvPr/>
        </p:nvSpPr>
        <p:spPr>
          <a:xfrm>
            <a:off x="7574280" y="5456753"/>
            <a:ext cx="6342102" cy="1646039"/>
          </a:xfrm>
          <a:prstGeom prst="roundRect">
            <a:avLst>
              <a:gd name="adj" fmla="val 6666"/>
            </a:avLst>
          </a:prstGeom>
          <a:solidFill>
            <a:srgbClr val="FFFFFF">
              <a:alpha val="74901"/>
            </a:srgbClr>
          </a:solidFill>
          <a:ln w="22850" cap="flat" cmpd="sng">
            <a:solidFill>
              <a:srgbClr val="C8C9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" name="Google Shape;150;p1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1420" y="5456753"/>
            <a:ext cx="91440" cy="164603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7"/>
          <p:cNvSpPr/>
          <p:nvPr/>
        </p:nvSpPr>
        <p:spPr>
          <a:xfrm>
            <a:off x="7871817" y="5685711"/>
            <a:ext cx="2577584" cy="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000"/>
              <a:buFont typeface="Instrument Sans"/>
              <a:buNone/>
            </a:pPr>
            <a:r>
              <a:rPr lang="en-US" sz="2000" b="1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Perdita della Lingua</a:t>
            </a:r>
            <a:endParaRPr sz="2000" b="1" i="0" u="none" strike="noStrike" cap="none"/>
          </a:p>
        </p:txBody>
      </p:sp>
      <p:sp>
        <p:nvSpPr>
          <p:cNvPr id="152" name="Google Shape;152;p17"/>
          <p:cNvSpPr/>
          <p:nvPr/>
        </p:nvSpPr>
        <p:spPr>
          <a:xfrm>
            <a:off x="7871817" y="6213991"/>
            <a:ext cx="5815608" cy="659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600"/>
              <a:buFont typeface="Instrument Sans"/>
              <a:buNone/>
            </a:pPr>
            <a:r>
              <a:rPr lang="en-US" sz="16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La lingua italiana e sarda rischia di perdersi tra le nuove generazioni.</a:t>
            </a:r>
            <a:endParaRPr sz="1600" b="0" i="0" u="none" strike="noStrike" cap="none"/>
          </a:p>
        </p:txBody>
      </p:sp>
      <p:pic>
        <p:nvPicPr>
          <p:cNvPr id="153" name="Google Shape;153;p17" title="slide5_generazioni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7975" y="1030063"/>
            <a:ext cx="5512474" cy="35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7" title="slide5_mani_unite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1825" y="4553412"/>
            <a:ext cx="4362399" cy="327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8"/>
          <p:cNvSpPr/>
          <p:nvPr/>
        </p:nvSpPr>
        <p:spPr>
          <a:xfrm>
            <a:off x="793790" y="947976"/>
            <a:ext cx="7556421" cy="2835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280"/>
              </a:lnSpc>
              <a:spcBef>
                <a:spcPts val="0"/>
              </a:spcBef>
              <a:spcAft>
                <a:spcPts val="0"/>
              </a:spcAft>
              <a:buClr>
                <a:srgbClr val="505468"/>
              </a:buClr>
              <a:buSzPts val="8900"/>
              <a:buFont typeface="Instrument Sans"/>
              <a:buNone/>
            </a:pPr>
            <a:r>
              <a:rPr lang="en-US" sz="8900" b="1" i="0" u="none" strike="noStrike" cap="none">
                <a:solidFill>
                  <a:srgbClr val="505468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La vera domanda è:</a:t>
            </a:r>
            <a:endParaRPr sz="8900" b="1" i="0" u="none" strike="noStrike" cap="none"/>
          </a:p>
        </p:txBody>
      </p:sp>
      <p:sp>
        <p:nvSpPr>
          <p:cNvPr id="161" name="Google Shape;161;p18"/>
          <p:cNvSpPr/>
          <p:nvPr/>
        </p:nvSpPr>
        <p:spPr>
          <a:xfrm>
            <a:off x="1133951" y="4463653"/>
            <a:ext cx="7216259" cy="1133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52"/>
              </a:lnSpc>
              <a:spcBef>
                <a:spcPts val="0"/>
              </a:spcBef>
              <a:spcAft>
                <a:spcPts val="0"/>
              </a:spcAft>
              <a:buClr>
                <a:srgbClr val="505468"/>
              </a:buClr>
              <a:buSzPts val="3550"/>
              <a:buFont typeface="Instrument Sans"/>
              <a:buNone/>
            </a:pPr>
            <a:r>
              <a:rPr lang="en-US" sz="3550" b="1" i="1">
                <a:solidFill>
                  <a:srgbClr val="505468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Che ne</a:t>
            </a:r>
            <a:r>
              <a:rPr lang="en-US" sz="3550" b="1" i="1" u="none" strike="noStrike" cap="none">
                <a:solidFill>
                  <a:srgbClr val="505468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 sarà di queste associazioni?</a:t>
            </a:r>
            <a:endParaRPr sz="3550" b="1" i="1" u="none" strike="noStrike" cap="none"/>
          </a:p>
        </p:txBody>
      </p:sp>
      <p:sp>
        <p:nvSpPr>
          <p:cNvPr id="162" name="Google Shape;162;p18"/>
          <p:cNvSpPr/>
          <p:nvPr/>
        </p:nvSpPr>
        <p:spPr>
          <a:xfrm>
            <a:off x="1133951" y="5937766"/>
            <a:ext cx="7216259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750"/>
              <a:buFont typeface="Instrument Sans"/>
              <a:buNone/>
            </a:pPr>
            <a:r>
              <a:rPr lang="en-US" sz="175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La risposta dipende da noi, oggi. Non dobbiamo chiederci soltanto cosa abbiamo ereditato dai nostri nonni, ma </a:t>
            </a:r>
            <a:r>
              <a:rPr lang="en-US" sz="1750" b="1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cosa lasceremo noi a chi verrà dopo di noi</a:t>
            </a:r>
            <a:r>
              <a:rPr lang="en-US" sz="175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.</a:t>
            </a:r>
            <a:endParaRPr sz="1750" b="0" i="0" u="none" strike="noStrike" cap="none"/>
          </a:p>
        </p:txBody>
      </p:sp>
      <p:sp>
        <p:nvSpPr>
          <p:cNvPr id="163" name="Google Shape;163;p18"/>
          <p:cNvSpPr/>
          <p:nvPr/>
        </p:nvSpPr>
        <p:spPr>
          <a:xfrm>
            <a:off x="793790" y="4123492"/>
            <a:ext cx="30480" cy="3158133"/>
          </a:xfrm>
          <a:prstGeom prst="rect">
            <a:avLst/>
          </a:prstGeom>
          <a:solidFill>
            <a:srgbClr val="5054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Google Shape;164;p18" title="slide6_conferenz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4900" y="0"/>
            <a:ext cx="5645501" cy="423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 title="slide6_workshop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84900" y="4234125"/>
            <a:ext cx="5645500" cy="423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"/>
          <p:cNvSpPr/>
          <p:nvPr/>
        </p:nvSpPr>
        <p:spPr>
          <a:xfrm>
            <a:off x="6209943" y="709255"/>
            <a:ext cx="5168146" cy="646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691"/>
              </a:lnSpc>
              <a:spcBef>
                <a:spcPts val="0"/>
              </a:spcBef>
              <a:spcAft>
                <a:spcPts val="0"/>
              </a:spcAft>
              <a:buClr>
                <a:srgbClr val="505468"/>
              </a:buClr>
              <a:buSzPts val="4050"/>
              <a:buFont typeface="Instrument Sans"/>
              <a:buNone/>
            </a:pPr>
            <a:r>
              <a:rPr lang="en-US" sz="4050" b="1" i="0" u="none" strike="noStrike" cap="none">
                <a:solidFill>
                  <a:srgbClr val="505468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Le Nostre Attività</a:t>
            </a:r>
            <a:endParaRPr sz="4050" b="1" i="0" u="none" strike="noStrike" cap="none"/>
          </a:p>
        </p:txBody>
      </p:sp>
      <p:sp>
        <p:nvSpPr>
          <p:cNvPr id="172" name="Google Shape;172;p19"/>
          <p:cNvSpPr/>
          <p:nvPr/>
        </p:nvSpPr>
        <p:spPr>
          <a:xfrm>
            <a:off x="6209943" y="1665327"/>
            <a:ext cx="7696914" cy="661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600"/>
              <a:buFont typeface="Instrument Sans"/>
              <a:buNone/>
            </a:pPr>
            <a:r>
              <a:rPr lang="en-US" sz="16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La Federazione ha organizzato numerose iniziative che mantengono vive le tradizioni e parlano al mondo contemporaneo:</a:t>
            </a:r>
            <a:endParaRPr sz="1600" b="0" i="0" u="none" strike="noStrike" cap="none"/>
          </a:p>
        </p:txBody>
      </p:sp>
      <p:pic>
        <p:nvPicPr>
          <p:cNvPr id="173" name="Google Shape;173;p1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9943" y="2559129"/>
            <a:ext cx="1033582" cy="124027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9"/>
          <p:cNvSpPr/>
          <p:nvPr/>
        </p:nvSpPr>
        <p:spPr>
          <a:xfrm>
            <a:off x="7450217" y="2765822"/>
            <a:ext cx="3927872" cy="322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000"/>
              <a:buFont typeface="Instrument Sans"/>
              <a:buNone/>
            </a:pPr>
            <a:r>
              <a:rPr lang="en-US" sz="2000" b="1" i="0" u="none" strike="noStrike" cap="none" dirty="0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Festival </a:t>
            </a:r>
            <a:r>
              <a:rPr lang="en-US" sz="2000" b="1" i="0" u="none" strike="noStrike" cap="none" dirty="0" err="1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Gastronomici</a:t>
            </a:r>
            <a:endParaRPr sz="2000" b="1" i="0" u="none" strike="noStrike" cap="none" dirty="0"/>
          </a:p>
        </p:txBody>
      </p:sp>
      <p:sp>
        <p:nvSpPr>
          <p:cNvPr id="175" name="Google Shape;175;p19"/>
          <p:cNvSpPr/>
          <p:nvPr/>
        </p:nvSpPr>
        <p:spPr>
          <a:xfrm>
            <a:off x="7450217" y="3212663"/>
            <a:ext cx="6456640" cy="33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600"/>
              <a:buFont typeface="Instrument Sans"/>
              <a:buNone/>
            </a:pPr>
            <a:r>
              <a:rPr lang="en-US" sz="16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Celebrazioni dei sapori tradizionali sardi.</a:t>
            </a:r>
            <a:endParaRPr sz="1600" b="0" i="0" u="none" strike="noStrike" cap="none"/>
          </a:p>
        </p:txBody>
      </p:sp>
      <p:pic>
        <p:nvPicPr>
          <p:cNvPr id="176" name="Google Shape;176;p19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9943" y="3799403"/>
            <a:ext cx="1033582" cy="124027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9"/>
          <p:cNvSpPr/>
          <p:nvPr/>
        </p:nvSpPr>
        <p:spPr>
          <a:xfrm>
            <a:off x="7450217" y="4006096"/>
            <a:ext cx="2584013" cy="322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000"/>
              <a:buFont typeface="Instrument Sans"/>
              <a:buNone/>
            </a:pPr>
            <a:r>
              <a:rPr lang="en-US" sz="2000" b="1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Eventi Culturali</a:t>
            </a:r>
            <a:endParaRPr sz="2000" b="1" i="0" u="none" strike="noStrike" cap="none"/>
          </a:p>
        </p:txBody>
      </p:sp>
      <p:sp>
        <p:nvSpPr>
          <p:cNvPr id="178" name="Google Shape;178;p19"/>
          <p:cNvSpPr/>
          <p:nvPr/>
        </p:nvSpPr>
        <p:spPr>
          <a:xfrm>
            <a:off x="7450217" y="4452938"/>
            <a:ext cx="6456640" cy="33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600"/>
              <a:buFont typeface="Instrument Sans"/>
              <a:buNone/>
            </a:pPr>
            <a:r>
              <a:rPr lang="en-US" sz="16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Mostre fotografiche e artistiche sulla resilienza dei nostri antenati.</a:t>
            </a:r>
            <a:endParaRPr sz="1600" b="0" i="0" u="none" strike="noStrike" cap="none"/>
          </a:p>
        </p:txBody>
      </p:sp>
      <p:pic>
        <p:nvPicPr>
          <p:cNvPr id="179" name="Google Shape;179;p19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09943" y="5039678"/>
            <a:ext cx="1033582" cy="124027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9"/>
          <p:cNvSpPr/>
          <p:nvPr/>
        </p:nvSpPr>
        <p:spPr>
          <a:xfrm>
            <a:off x="7450217" y="5246370"/>
            <a:ext cx="2584013" cy="322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000"/>
              <a:buFont typeface="Instrument Sans"/>
              <a:buNone/>
            </a:pPr>
            <a:r>
              <a:rPr lang="en-US" sz="2000" b="1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Progetti Educativi</a:t>
            </a:r>
            <a:endParaRPr sz="2000" b="1" i="0" u="none" strike="noStrike" cap="none"/>
          </a:p>
        </p:txBody>
      </p:sp>
      <p:sp>
        <p:nvSpPr>
          <p:cNvPr id="181" name="Google Shape;181;p19"/>
          <p:cNvSpPr/>
          <p:nvPr/>
        </p:nvSpPr>
        <p:spPr>
          <a:xfrm>
            <a:off x="7450217" y="5693212"/>
            <a:ext cx="6456640" cy="33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600"/>
              <a:buFont typeface="Instrument Sans"/>
              <a:buNone/>
            </a:pPr>
            <a:r>
              <a:rPr lang="en-US" sz="16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Corsi di lingua, seminari storici, attività nelle scuole.</a:t>
            </a:r>
            <a:endParaRPr sz="1600" b="0" i="0" u="none" strike="noStrike" cap="none"/>
          </a:p>
        </p:txBody>
      </p:sp>
      <p:pic>
        <p:nvPicPr>
          <p:cNvPr id="182" name="Google Shape;182;p19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09943" y="6279952"/>
            <a:ext cx="1033582" cy="124027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9"/>
          <p:cNvSpPr/>
          <p:nvPr/>
        </p:nvSpPr>
        <p:spPr>
          <a:xfrm>
            <a:off x="7450217" y="6486644"/>
            <a:ext cx="2584013" cy="322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000"/>
              <a:buFont typeface="Instrument Sans"/>
              <a:buNone/>
            </a:pPr>
            <a:r>
              <a:rPr lang="en-US" sz="2000" b="1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Collaborazioni</a:t>
            </a:r>
            <a:endParaRPr sz="2000" b="1" i="0" u="none" strike="noStrike" cap="none"/>
          </a:p>
        </p:txBody>
      </p:sp>
      <p:sp>
        <p:nvSpPr>
          <p:cNvPr id="184" name="Google Shape;184;p19"/>
          <p:cNvSpPr/>
          <p:nvPr/>
        </p:nvSpPr>
        <p:spPr>
          <a:xfrm>
            <a:off x="7450217" y="6933486"/>
            <a:ext cx="6456640" cy="33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600"/>
              <a:buFont typeface="Instrument Sans"/>
              <a:buNone/>
            </a:pPr>
            <a:r>
              <a:rPr lang="en-US" sz="16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Partnership con ambasciate, consolati e associazioni locali.</a:t>
            </a:r>
            <a:endParaRPr sz="1600" b="0" i="0" u="none" strike="noStrike" cap="none"/>
          </a:p>
        </p:txBody>
      </p:sp>
      <p:pic>
        <p:nvPicPr>
          <p:cNvPr id="185" name="Google Shape;185;p19" title="IMG_6551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2996125" cy="379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 title="3 - Punto blu in Sardegna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3799401"/>
            <a:ext cx="5905144" cy="265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 title="495040279_17970230849890805_6837065049735580033_n.jpeg"/>
          <p:cNvPicPr preferRelativeResize="0"/>
          <p:nvPr/>
        </p:nvPicPr>
        <p:blipFill rotWithShape="1">
          <a:blip r:embed="rId9">
            <a:alphaModFix/>
          </a:blip>
          <a:srcRect r="20697"/>
          <a:stretch/>
        </p:blipFill>
        <p:spPr>
          <a:xfrm>
            <a:off x="2892025" y="0"/>
            <a:ext cx="3013124" cy="379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 title="Cursos de italiano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8500" y="5968875"/>
            <a:ext cx="3013126" cy="2259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 title="WhatsApp Image 2025-06-18 at 09.22.14 (2).jpe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36206" y="5968875"/>
            <a:ext cx="3768943" cy="225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0"/>
          <p:cNvSpPr/>
          <p:nvPr/>
        </p:nvSpPr>
        <p:spPr>
          <a:xfrm>
            <a:off x="793802" y="892600"/>
            <a:ext cx="107742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505468"/>
              </a:buClr>
              <a:buSzPts val="4450"/>
              <a:buFont typeface="Instrument Sans"/>
              <a:buNone/>
            </a:pPr>
            <a:r>
              <a:rPr lang="en-US" sz="4450" b="1" i="0" u="none" strike="noStrike" cap="none">
                <a:solidFill>
                  <a:srgbClr val="505468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2025: Anno dell'Emigrazione Sarda</a:t>
            </a:r>
            <a:endParaRPr sz="4450" b="1" i="0" u="none" strike="noStrike" cap="none"/>
          </a:p>
        </p:txBody>
      </p:sp>
      <p:sp>
        <p:nvSpPr>
          <p:cNvPr id="196" name="Google Shape;196;p20"/>
          <p:cNvSpPr/>
          <p:nvPr/>
        </p:nvSpPr>
        <p:spPr>
          <a:xfrm>
            <a:off x="6239828" y="2145625"/>
            <a:ext cx="7604284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750"/>
              <a:buFont typeface="Instrument Sans"/>
              <a:buNone/>
            </a:pPr>
            <a:r>
              <a:rPr lang="en-US" sz="175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Un' occasione unica non solo per ricordare la memoria, ma per testimoniare la vitalità di un' eredità che continua a crescere.</a:t>
            </a:r>
            <a:endParaRPr sz="1750" b="0" i="0" u="none" strike="noStrike" cap="none"/>
          </a:p>
        </p:txBody>
      </p:sp>
      <p:sp>
        <p:nvSpPr>
          <p:cNvPr id="197" name="Google Shape;197;p20"/>
          <p:cNvSpPr/>
          <p:nvPr/>
        </p:nvSpPr>
        <p:spPr>
          <a:xfrm>
            <a:off x="6239818" y="3204560"/>
            <a:ext cx="28353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200"/>
              <a:buFont typeface="Instrument Sans"/>
              <a:buChar char="●"/>
            </a:pPr>
            <a:r>
              <a:rPr lang="en-US" sz="22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Celebrazione</a:t>
            </a:r>
            <a:endParaRPr sz="2200" b="0" i="0" u="none" strike="noStrike" cap="none"/>
          </a:p>
        </p:txBody>
      </p:sp>
      <p:sp>
        <p:nvSpPr>
          <p:cNvPr id="198" name="Google Shape;198;p20"/>
          <p:cNvSpPr/>
          <p:nvPr/>
        </p:nvSpPr>
        <p:spPr>
          <a:xfrm>
            <a:off x="6697356" y="3751942"/>
            <a:ext cx="29232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750"/>
              <a:buFont typeface="Instrument Sans"/>
              <a:buNone/>
            </a:pPr>
            <a:r>
              <a:rPr lang="en-US" sz="175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Onorare la storia dei nostri antenati.</a:t>
            </a:r>
            <a:endParaRPr sz="1750" b="0" i="0" u="none" strike="noStrike" cap="none"/>
          </a:p>
        </p:txBody>
      </p:sp>
      <p:sp>
        <p:nvSpPr>
          <p:cNvPr id="199" name="Google Shape;199;p20"/>
          <p:cNvSpPr/>
          <p:nvPr/>
        </p:nvSpPr>
        <p:spPr>
          <a:xfrm>
            <a:off x="10398460" y="3204560"/>
            <a:ext cx="28353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200"/>
              <a:buFont typeface="Instrument Sans"/>
              <a:buChar char="●"/>
            </a:pPr>
            <a:r>
              <a:rPr lang="en-US" sz="2200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 Azione</a:t>
            </a:r>
            <a:endParaRPr sz="2200" b="0" i="0" u="none" strike="noStrike" cap="none"/>
          </a:p>
        </p:txBody>
      </p:sp>
      <p:sp>
        <p:nvSpPr>
          <p:cNvPr id="200" name="Google Shape;200;p20"/>
          <p:cNvSpPr/>
          <p:nvPr/>
        </p:nvSpPr>
        <p:spPr>
          <a:xfrm>
            <a:off x="10920770" y="3751892"/>
            <a:ext cx="29232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750"/>
              <a:buFont typeface="Instrument Sans"/>
              <a:buNone/>
            </a:pPr>
            <a:r>
              <a:rPr lang="en-US" sz="175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Costruire progetti concreti per il futuro.</a:t>
            </a:r>
            <a:endParaRPr sz="1750" b="0" i="0" u="none" strike="noStrike" cap="none"/>
          </a:p>
        </p:txBody>
      </p:sp>
      <p:sp>
        <p:nvSpPr>
          <p:cNvPr id="201" name="Google Shape;201;p20"/>
          <p:cNvSpPr/>
          <p:nvPr/>
        </p:nvSpPr>
        <p:spPr>
          <a:xfrm>
            <a:off x="6239855" y="5037867"/>
            <a:ext cx="28353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200"/>
              <a:buFont typeface="Instrument Sans"/>
              <a:buChar char="●"/>
            </a:pPr>
            <a:r>
              <a:rPr lang="en-US" sz="22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Rinnovamento</a:t>
            </a:r>
            <a:endParaRPr sz="2200" b="0" i="0" u="none" strike="noStrike" cap="none"/>
          </a:p>
        </p:txBody>
      </p:sp>
      <p:sp>
        <p:nvSpPr>
          <p:cNvPr id="202" name="Google Shape;202;p20"/>
          <p:cNvSpPr/>
          <p:nvPr/>
        </p:nvSpPr>
        <p:spPr>
          <a:xfrm>
            <a:off x="6697343" y="5626548"/>
            <a:ext cx="6867300" cy="3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750"/>
              <a:buFont typeface="Instrument Sans"/>
              <a:buNone/>
            </a:pPr>
            <a:r>
              <a:rPr lang="en-US" sz="175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Trasformare le associazioni in strumenti dinamici.</a:t>
            </a:r>
            <a:endParaRPr sz="1750" b="0" i="0" u="none" strike="noStrike" cap="none"/>
          </a:p>
        </p:txBody>
      </p:sp>
      <p:pic>
        <p:nvPicPr>
          <p:cNvPr id="203" name="Google Shape;2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1975" y="1770725"/>
            <a:ext cx="4760500" cy="592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1"/>
          <p:cNvSpPr/>
          <p:nvPr/>
        </p:nvSpPr>
        <p:spPr>
          <a:xfrm>
            <a:off x="6154924" y="553275"/>
            <a:ext cx="7255200" cy="5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33"/>
              </a:lnSpc>
              <a:spcBef>
                <a:spcPts val="0"/>
              </a:spcBef>
              <a:spcAft>
                <a:spcPts val="0"/>
              </a:spcAft>
              <a:buClr>
                <a:srgbClr val="505468"/>
              </a:buClr>
              <a:buSzPts val="3750"/>
              <a:buFont typeface="Instrument Sans"/>
              <a:buNone/>
            </a:pPr>
            <a:r>
              <a:rPr lang="en-US" sz="3750" b="1" i="0" u="none" strike="noStrike" cap="none">
                <a:solidFill>
                  <a:srgbClr val="505468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Sardegna.Arg – Oltre i Confini</a:t>
            </a:r>
            <a:endParaRPr sz="3750" b="1" i="0" u="none" strike="noStrike" cap="none"/>
          </a:p>
        </p:txBody>
      </p:sp>
      <p:sp>
        <p:nvSpPr>
          <p:cNvPr id="211" name="Google Shape;211;p21"/>
          <p:cNvSpPr/>
          <p:nvPr/>
        </p:nvSpPr>
        <p:spPr>
          <a:xfrm>
            <a:off x="6154936" y="1436608"/>
            <a:ext cx="7806928" cy="61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500"/>
              <a:buFont typeface="Instrument Sans"/>
              <a:buNone/>
            </a:pPr>
            <a:r>
              <a:rPr lang="en-US" sz="15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Un progetto innovativo che trasforma l'emigrazione in una scelta consapevole, pianificata e ricca di opportunità per entrambe le sponde dell'oceano.</a:t>
            </a:r>
            <a:endParaRPr sz="1500" b="0" i="0" u="none" strike="noStrike" cap="none"/>
          </a:p>
        </p:txBody>
      </p:sp>
      <p:sp>
        <p:nvSpPr>
          <p:cNvPr id="212" name="Google Shape;212;p21"/>
          <p:cNvSpPr/>
          <p:nvPr/>
        </p:nvSpPr>
        <p:spPr>
          <a:xfrm>
            <a:off x="6369725" y="2262426"/>
            <a:ext cx="22860" cy="4282440"/>
          </a:xfrm>
          <a:prstGeom prst="roundRect">
            <a:avLst>
              <a:gd name="adj" fmla="val 350968"/>
            </a:avLst>
          </a:prstGeom>
          <a:solidFill>
            <a:srgbClr val="C8C9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1"/>
          <p:cNvSpPr/>
          <p:nvPr/>
        </p:nvSpPr>
        <p:spPr>
          <a:xfrm>
            <a:off x="6561713" y="2465784"/>
            <a:ext cx="573048" cy="22860"/>
          </a:xfrm>
          <a:prstGeom prst="roundRect">
            <a:avLst>
              <a:gd name="adj" fmla="val 350968"/>
            </a:avLst>
          </a:prstGeom>
          <a:solidFill>
            <a:srgbClr val="C8C9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1"/>
          <p:cNvSpPr/>
          <p:nvPr/>
        </p:nvSpPr>
        <p:spPr>
          <a:xfrm>
            <a:off x="6154876" y="2262426"/>
            <a:ext cx="429697" cy="429697"/>
          </a:xfrm>
          <a:prstGeom prst="roundRect">
            <a:avLst>
              <a:gd name="adj" fmla="val 18672"/>
            </a:avLst>
          </a:prstGeom>
          <a:solidFill>
            <a:srgbClr val="E2E3E9"/>
          </a:solidFill>
          <a:ln w="9525" cap="flat" cmpd="sng">
            <a:solidFill>
              <a:srgbClr val="C8C9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1"/>
          <p:cNvSpPr/>
          <p:nvPr/>
        </p:nvSpPr>
        <p:spPr>
          <a:xfrm>
            <a:off x="6226433" y="2298144"/>
            <a:ext cx="286464" cy="3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250"/>
              <a:buFont typeface="Instrument Sans"/>
              <a:buNone/>
            </a:pPr>
            <a:r>
              <a:rPr lang="en-US" sz="225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1</a:t>
            </a:r>
            <a:endParaRPr sz="2250" b="0" i="0" u="none" strike="noStrike" cap="none"/>
          </a:p>
        </p:txBody>
      </p:sp>
      <p:sp>
        <p:nvSpPr>
          <p:cNvPr id="216" name="Google Shape;216;p21"/>
          <p:cNvSpPr/>
          <p:nvPr/>
        </p:nvSpPr>
        <p:spPr>
          <a:xfrm>
            <a:off x="7324963" y="2328029"/>
            <a:ext cx="2387798" cy="29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027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850"/>
              <a:buFont typeface="Instrument Sans"/>
              <a:buNone/>
            </a:pPr>
            <a:r>
              <a:rPr lang="en-US" sz="1850" b="1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Piattaforma Digitale</a:t>
            </a:r>
            <a:endParaRPr sz="1850" b="1" i="0" u="none" strike="noStrike" cap="none"/>
          </a:p>
        </p:txBody>
      </p:sp>
      <p:sp>
        <p:nvSpPr>
          <p:cNvPr id="217" name="Google Shape;217;p21"/>
          <p:cNvSpPr/>
          <p:nvPr/>
        </p:nvSpPr>
        <p:spPr>
          <a:xfrm>
            <a:off x="7324963" y="2741057"/>
            <a:ext cx="6636901" cy="30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500"/>
              <a:buFont typeface="Instrument Sans"/>
              <a:buNone/>
            </a:pPr>
            <a:r>
              <a:rPr lang="en-US" sz="15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App per accompagnare i giovani argentini d</a:t>
            </a:r>
            <a:r>
              <a:rPr lang="en-US" sz="1500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i </a:t>
            </a:r>
            <a:r>
              <a:rPr lang="en-US" sz="15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origine sarda</a:t>
            </a:r>
            <a:endParaRPr sz="1500" b="0" i="0" u="none" strike="noStrike" cap="none"/>
          </a:p>
        </p:txBody>
      </p:sp>
      <p:sp>
        <p:nvSpPr>
          <p:cNvPr id="218" name="Google Shape;218;p21"/>
          <p:cNvSpPr/>
          <p:nvPr/>
        </p:nvSpPr>
        <p:spPr>
          <a:xfrm>
            <a:off x="6561713" y="3631883"/>
            <a:ext cx="573048" cy="22860"/>
          </a:xfrm>
          <a:prstGeom prst="roundRect">
            <a:avLst>
              <a:gd name="adj" fmla="val 350968"/>
            </a:avLst>
          </a:prstGeom>
          <a:solidFill>
            <a:srgbClr val="C8C9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1"/>
          <p:cNvSpPr/>
          <p:nvPr/>
        </p:nvSpPr>
        <p:spPr>
          <a:xfrm>
            <a:off x="6154876" y="3428524"/>
            <a:ext cx="429697" cy="429697"/>
          </a:xfrm>
          <a:prstGeom prst="roundRect">
            <a:avLst>
              <a:gd name="adj" fmla="val 18672"/>
            </a:avLst>
          </a:prstGeom>
          <a:solidFill>
            <a:srgbClr val="E2E3E9"/>
          </a:solidFill>
          <a:ln w="9525" cap="flat" cmpd="sng">
            <a:solidFill>
              <a:srgbClr val="C8C9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1"/>
          <p:cNvSpPr/>
          <p:nvPr/>
        </p:nvSpPr>
        <p:spPr>
          <a:xfrm>
            <a:off x="6226433" y="3464243"/>
            <a:ext cx="286464" cy="3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250"/>
              <a:buFont typeface="Instrument Sans"/>
              <a:buNone/>
            </a:pPr>
            <a:r>
              <a:rPr lang="en-US" sz="225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2</a:t>
            </a:r>
            <a:endParaRPr sz="2250" b="0" i="0" u="none" strike="noStrike" cap="none"/>
          </a:p>
        </p:txBody>
      </p:sp>
      <p:sp>
        <p:nvSpPr>
          <p:cNvPr id="221" name="Google Shape;221;p21"/>
          <p:cNvSpPr/>
          <p:nvPr/>
        </p:nvSpPr>
        <p:spPr>
          <a:xfrm>
            <a:off x="7324963" y="3494127"/>
            <a:ext cx="4006425" cy="30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027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850"/>
              <a:buFont typeface="Instrument Sans"/>
              <a:buNone/>
            </a:pPr>
            <a:r>
              <a:rPr lang="en-US" sz="1850" b="1" i="0" u="none" strike="noStrike" cap="none" dirty="0" err="1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Informazioni</a:t>
            </a:r>
            <a:r>
              <a:rPr lang="en-US" sz="1850" b="1" i="0" u="none" strike="noStrike" cap="none" dirty="0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 Concrete</a:t>
            </a:r>
            <a:endParaRPr sz="1850" b="1" i="0" u="none" strike="noStrike" cap="none" dirty="0"/>
          </a:p>
        </p:txBody>
      </p:sp>
      <p:sp>
        <p:nvSpPr>
          <p:cNvPr id="222" name="Google Shape;222;p21"/>
          <p:cNvSpPr/>
          <p:nvPr/>
        </p:nvSpPr>
        <p:spPr>
          <a:xfrm>
            <a:off x="7324963" y="3907155"/>
            <a:ext cx="6636901" cy="30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500"/>
              <a:buFont typeface="Instrument Sans"/>
              <a:buNone/>
            </a:pPr>
            <a:r>
              <a:rPr lang="en-US" sz="15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Lavoro, studio, mobilità e cittadinanza</a:t>
            </a:r>
            <a:endParaRPr sz="1500" b="0" i="0" u="none" strike="noStrike" cap="none"/>
          </a:p>
        </p:txBody>
      </p:sp>
      <p:sp>
        <p:nvSpPr>
          <p:cNvPr id="223" name="Google Shape;223;p21"/>
          <p:cNvSpPr/>
          <p:nvPr/>
        </p:nvSpPr>
        <p:spPr>
          <a:xfrm>
            <a:off x="6561713" y="4797981"/>
            <a:ext cx="573048" cy="22860"/>
          </a:xfrm>
          <a:prstGeom prst="roundRect">
            <a:avLst>
              <a:gd name="adj" fmla="val 350968"/>
            </a:avLst>
          </a:prstGeom>
          <a:solidFill>
            <a:srgbClr val="C8C9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1"/>
          <p:cNvSpPr/>
          <p:nvPr/>
        </p:nvSpPr>
        <p:spPr>
          <a:xfrm>
            <a:off x="6154876" y="4594622"/>
            <a:ext cx="429697" cy="429697"/>
          </a:xfrm>
          <a:prstGeom prst="roundRect">
            <a:avLst>
              <a:gd name="adj" fmla="val 18672"/>
            </a:avLst>
          </a:prstGeom>
          <a:solidFill>
            <a:srgbClr val="E2E3E9"/>
          </a:solidFill>
          <a:ln w="9525" cap="flat" cmpd="sng">
            <a:solidFill>
              <a:srgbClr val="C8C9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1"/>
          <p:cNvSpPr/>
          <p:nvPr/>
        </p:nvSpPr>
        <p:spPr>
          <a:xfrm>
            <a:off x="6226433" y="4630341"/>
            <a:ext cx="286464" cy="3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250"/>
              <a:buFont typeface="Instrument Sans"/>
              <a:buNone/>
            </a:pPr>
            <a:r>
              <a:rPr lang="en-US" sz="225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3</a:t>
            </a:r>
            <a:endParaRPr sz="2250" b="0" i="0" u="none" strike="noStrike" cap="none"/>
          </a:p>
        </p:txBody>
      </p:sp>
      <p:sp>
        <p:nvSpPr>
          <p:cNvPr id="226" name="Google Shape;226;p21"/>
          <p:cNvSpPr/>
          <p:nvPr/>
        </p:nvSpPr>
        <p:spPr>
          <a:xfrm>
            <a:off x="7324963" y="4660225"/>
            <a:ext cx="2387798" cy="29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027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850"/>
              <a:buFont typeface="Instrument Sans"/>
              <a:buNone/>
            </a:pPr>
            <a:r>
              <a:rPr lang="en-US" sz="1850" b="1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Reti di Sostegno</a:t>
            </a:r>
            <a:endParaRPr sz="1850" b="1" i="0" u="none" strike="noStrike" cap="none"/>
          </a:p>
        </p:txBody>
      </p:sp>
      <p:sp>
        <p:nvSpPr>
          <p:cNvPr id="227" name="Google Shape;227;p21"/>
          <p:cNvSpPr/>
          <p:nvPr/>
        </p:nvSpPr>
        <p:spPr>
          <a:xfrm>
            <a:off x="7324963" y="5073253"/>
            <a:ext cx="6636901" cy="30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500"/>
              <a:buFont typeface="Instrument Sans"/>
              <a:buNone/>
            </a:pPr>
            <a:r>
              <a:rPr lang="en-US" sz="15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Connessioni tra Argentina e Sardegna</a:t>
            </a:r>
            <a:endParaRPr sz="1500" b="0" i="0" u="none" strike="noStrike" cap="none"/>
          </a:p>
        </p:txBody>
      </p:sp>
      <p:sp>
        <p:nvSpPr>
          <p:cNvPr id="228" name="Google Shape;228;p21"/>
          <p:cNvSpPr/>
          <p:nvPr/>
        </p:nvSpPr>
        <p:spPr>
          <a:xfrm>
            <a:off x="6561713" y="5964079"/>
            <a:ext cx="573048" cy="22860"/>
          </a:xfrm>
          <a:prstGeom prst="roundRect">
            <a:avLst>
              <a:gd name="adj" fmla="val 350968"/>
            </a:avLst>
          </a:prstGeom>
          <a:solidFill>
            <a:srgbClr val="C8C9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1"/>
          <p:cNvSpPr/>
          <p:nvPr/>
        </p:nvSpPr>
        <p:spPr>
          <a:xfrm>
            <a:off x="6154876" y="5760720"/>
            <a:ext cx="429697" cy="429697"/>
          </a:xfrm>
          <a:prstGeom prst="roundRect">
            <a:avLst>
              <a:gd name="adj" fmla="val 18672"/>
            </a:avLst>
          </a:prstGeom>
          <a:solidFill>
            <a:srgbClr val="E2E3E9"/>
          </a:solidFill>
          <a:ln w="9525" cap="flat" cmpd="sng">
            <a:solidFill>
              <a:srgbClr val="C8C9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1"/>
          <p:cNvSpPr/>
          <p:nvPr/>
        </p:nvSpPr>
        <p:spPr>
          <a:xfrm>
            <a:off x="6226433" y="5796439"/>
            <a:ext cx="286464" cy="3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2250"/>
              <a:buFont typeface="Instrument Sans"/>
              <a:buNone/>
            </a:pPr>
            <a:r>
              <a:rPr lang="en-US" sz="225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4</a:t>
            </a:r>
            <a:endParaRPr sz="2250" b="0" i="0" u="none" strike="noStrike" cap="none"/>
          </a:p>
        </p:txBody>
      </p:sp>
      <p:sp>
        <p:nvSpPr>
          <p:cNvPr id="231" name="Google Shape;231;p21"/>
          <p:cNvSpPr/>
          <p:nvPr/>
        </p:nvSpPr>
        <p:spPr>
          <a:xfrm>
            <a:off x="7324963" y="5826323"/>
            <a:ext cx="2387798" cy="29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027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850"/>
              <a:buFont typeface="Instrument Sans"/>
              <a:buNone/>
            </a:pPr>
            <a:r>
              <a:rPr lang="en-US" sz="1850" b="1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Scambi Culturali</a:t>
            </a:r>
            <a:endParaRPr sz="1850" b="1" i="0" u="none" strike="noStrike" cap="none"/>
          </a:p>
        </p:txBody>
      </p:sp>
      <p:sp>
        <p:nvSpPr>
          <p:cNvPr id="232" name="Google Shape;232;p21"/>
          <p:cNvSpPr/>
          <p:nvPr/>
        </p:nvSpPr>
        <p:spPr>
          <a:xfrm>
            <a:off x="7324963" y="6239351"/>
            <a:ext cx="6636901" cy="30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500"/>
              <a:buFont typeface="Instrument Sans"/>
              <a:buNone/>
            </a:pPr>
            <a:r>
              <a:rPr lang="en-US" sz="15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Opportunità professionali e dialogo continuo</a:t>
            </a:r>
            <a:endParaRPr sz="1500" b="0" i="0" u="none" strike="noStrike" cap="none"/>
          </a:p>
        </p:txBody>
      </p:sp>
      <p:sp>
        <p:nvSpPr>
          <p:cNvPr id="233" name="Google Shape;233;p21"/>
          <p:cNvSpPr/>
          <p:nvPr/>
        </p:nvSpPr>
        <p:spPr>
          <a:xfrm>
            <a:off x="6154936" y="6759654"/>
            <a:ext cx="7806928" cy="916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5B5F71"/>
              </a:buClr>
              <a:buSzPts val="1500"/>
              <a:buFont typeface="Instrument Sans"/>
              <a:buNone/>
            </a:pPr>
            <a:r>
              <a:rPr lang="en-US" sz="15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Il ritorno non è soltanto un sogno nostalgico, ma una </a:t>
            </a:r>
            <a:r>
              <a:rPr lang="en-US" sz="1500" b="1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possibilità concreta</a:t>
            </a:r>
            <a:r>
              <a:rPr lang="en-US" sz="1500" b="0" i="0" u="none" strike="noStrike" cap="none">
                <a:solidFill>
                  <a:srgbClr val="5B5F71"/>
                </a:solidFill>
                <a:latin typeface="Instrument Sans"/>
                <a:ea typeface="Instrument Sans"/>
                <a:cs typeface="Instrument Sans"/>
                <a:sym typeface="Instrument Sans"/>
              </a:rPr>
              <a:t>. Non si tratta di tornare per pratiche burocratiche, ma per vivere, studiare, lavorare e costruire un futuro in Sardegna.</a:t>
            </a:r>
            <a:endParaRPr sz="1500" b="0" i="0" u="none" strike="noStrike" cap="non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664</Words>
  <Application>Microsoft Office PowerPoint</Application>
  <PresentationFormat>Personalizzato</PresentationFormat>
  <Paragraphs>95</Paragraphs>
  <Slides>10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Calibri</vt:lpstr>
      <vt:lpstr>Arial</vt:lpstr>
      <vt:lpstr>Instrument Sans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Pier Carlo Musu</cp:lastModifiedBy>
  <cp:revision>1</cp:revision>
  <dcterms:modified xsi:type="dcterms:W3CDTF">2025-10-22T11:37:45Z</dcterms:modified>
</cp:coreProperties>
</file>