
<file path=[Content_Types].xml><?xml version="1.0" encoding="utf-8"?>
<Types xmlns="http://schemas.openxmlformats.org/package/2006/content-types">
  <Default Extension="bin" ContentType="image/png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bin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29.bin" ContentType="image/svg+xml"/>
  <Override PartName="/ppt/media/image32.bin" ContentType="image/svg+xml"/>
  <Override PartName="/ppt/media/image36.bin" ContentType="image/svg+xml"/>
  <Override PartName="/ppt/media/image40.bin" ContentType="image/svg+xml"/>
  <Override PartName="/ppt/media/image44.bin" ContentType="image/svg+xml"/>
  <Override PartName="/ppt/media/image64.bin" ContentType="image/svg+xml"/>
  <Override PartName="/ppt/media/image67.bin" ContentType="image/svg+xml"/>
  <Override PartName="/ppt/media/image70.bin" ContentType="image/svg+xml"/>
  <Override PartName="/ppt/media/image50.bin" ContentType="image/svg+xml"/>
  <Override PartName="/ppt/media/image52.bin" ContentType="image/svg+xml"/>
  <Override PartName="/ppt/media/image54.bin" ContentType="image/svg+xml"/>
  <Override PartName="/ppt/media/image83.bin" ContentType="image/svg+xml"/>
  <Override PartName="/ppt/media/image86.bin" ContentType="image/svg+xml"/>
  <Override PartName="/ppt/media/image89.bin" ContentType="image/svg+xml"/>
  <Override PartName="/ppt/media/image92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01" r:id="rId2"/>
    <p:sldId id="328" r:id="rId3"/>
    <p:sldId id="488" r:id="rId4"/>
    <p:sldId id="369" r:id="rId5"/>
    <p:sldId id="489" r:id="rId6"/>
    <p:sldId id="435" r:id="rId7"/>
    <p:sldId id="404" r:id="rId8"/>
    <p:sldId id="491" r:id="rId9"/>
    <p:sldId id="490" r:id="rId10"/>
    <p:sldId id="470" r:id="rId11"/>
    <p:sldId id="492" r:id="rId12"/>
    <p:sldId id="493" r:id="rId13"/>
    <p:sldId id="487" r:id="rId14"/>
    <p:sldId id="494" r:id="rId15"/>
  </p:sldIdLst>
  <p:sldSz cx="18288000" cy="10287000"/>
  <p:notesSz cx="18288000" cy="10287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Poppins SemiBold" panose="020B0604020202020204" pitchFamily="3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92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75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15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99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859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5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39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81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75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94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8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CEAE-9ACF-4870-96B2-2FDD755B4008}" type="datetimeFigureOut">
              <a:rPr lang="en-IN" smtClean="0"/>
              <a:t>20/10/25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AC96-115D-4CF4-9B0B-0F2A89887B52}" type="slidenum">
              <a:rPr lang="en-IN" smtClean="0"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808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bin"/><Relationship Id="rId3" Type="http://schemas.openxmlformats.org/officeDocument/2006/relationships/image" Target="../media/image2.bin"/><Relationship Id="rId7" Type="http://schemas.openxmlformats.org/officeDocument/2006/relationships/image" Target="../media/image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bin"/><Relationship Id="rId5" Type="http://schemas.openxmlformats.org/officeDocument/2006/relationships/image" Target="../media/image4.bin"/><Relationship Id="rId10" Type="http://schemas.openxmlformats.org/officeDocument/2006/relationships/image" Target="../media/image9.bin"/><Relationship Id="rId4" Type="http://schemas.openxmlformats.org/officeDocument/2006/relationships/image" Target="../media/image3.bin"/><Relationship Id="rId9" Type="http://schemas.openxmlformats.org/officeDocument/2006/relationships/image" Target="../media/image8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bin"/><Relationship Id="rId4" Type="http://schemas.openxmlformats.org/officeDocument/2006/relationships/image" Target="../media/image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176" Type="http://schemas.openxmlformats.org/officeDocument/2006/relationships/image" Target="../media/image83.bin"/><Relationship Id="rId3" Type="http://schemas.openxmlformats.org/officeDocument/2006/relationships/image" Target="../media/image15.bin"/><Relationship Id="rId183" Type="http://schemas.openxmlformats.org/officeDocument/2006/relationships/image" Target="../media/image68.bin"/><Relationship Id="rId191" Type="http://schemas.openxmlformats.org/officeDocument/2006/relationships/image" Target="../media/image92.bin"/><Relationship Id="rId2" Type="http://schemas.openxmlformats.org/officeDocument/2006/relationships/image" Target="../media/image1.bin"/><Relationship Id="rId182" Type="http://schemas.openxmlformats.org/officeDocument/2006/relationships/image" Target="../media/image6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bin"/><Relationship Id="rId5" Type="http://schemas.openxmlformats.org/officeDocument/2006/relationships/image" Target="../media/image62.bin"/><Relationship Id="rId181" Type="http://schemas.openxmlformats.org/officeDocument/2006/relationships/image" Target="../media/image86.bin"/><Relationship Id="rId186" Type="http://schemas.openxmlformats.org/officeDocument/2006/relationships/image" Target="../media/image89.bin"/><Relationship Id="rId177" Type="http://schemas.openxmlformats.org/officeDocument/2006/relationships/image" Target="../media/image65.bin"/><Relationship Id="rId4" Type="http://schemas.openxmlformats.org/officeDocument/2006/relationships/image" Target="../media/image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bin"/><Relationship Id="rId3" Type="http://schemas.openxmlformats.org/officeDocument/2006/relationships/image" Target="../media/image9.bin"/><Relationship Id="rId7" Type="http://schemas.openxmlformats.org/officeDocument/2006/relationships/image" Target="../media/image10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bin"/><Relationship Id="rId5" Type="http://schemas.openxmlformats.org/officeDocument/2006/relationships/image" Target="../media/image7.bin"/><Relationship Id="rId10" Type="http://schemas.openxmlformats.org/officeDocument/2006/relationships/image" Target="../media/image13.bin"/><Relationship Id="rId4" Type="http://schemas.openxmlformats.org/officeDocument/2006/relationships/image" Target="../media/image8.bin"/><Relationship Id="rId9" Type="http://schemas.openxmlformats.org/officeDocument/2006/relationships/image" Target="../media/image1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72" Type="http://schemas.openxmlformats.org/officeDocument/2006/relationships/image" Target="../media/image19.bin"/><Relationship Id="rId85" Type="http://schemas.openxmlformats.org/officeDocument/2006/relationships/image" Target="../media/image25.bin"/><Relationship Id="rId93" Type="http://schemas.openxmlformats.org/officeDocument/2006/relationships/image" Target="../media/image30.bin"/><Relationship Id="rId98" Type="http://schemas.openxmlformats.org/officeDocument/2006/relationships/image" Target="../media/image31.bin"/><Relationship Id="rId3" Type="http://schemas.openxmlformats.org/officeDocument/2006/relationships/image" Target="../media/image15.bin"/><Relationship Id="rId76" Type="http://schemas.openxmlformats.org/officeDocument/2006/relationships/image" Target="../media/image32.bin"/><Relationship Id="rId84" Type="http://schemas.openxmlformats.org/officeDocument/2006/relationships/image" Target="../media/image24.bin"/><Relationship Id="rId97" Type="http://schemas.openxmlformats.org/officeDocument/2006/relationships/image" Target="../media/image44.bin"/><Relationship Id="rId71" Type="http://schemas.openxmlformats.org/officeDocument/2006/relationships/image" Target="../media/image29.bin"/><Relationship Id="rId92" Type="http://schemas.openxmlformats.org/officeDocument/2006/relationships/image" Target="../media/image28.bin"/><Relationship Id="rId2" Type="http://schemas.openxmlformats.org/officeDocument/2006/relationships/image" Target="../media/image1.bin"/><Relationship Id="rId83" Type="http://schemas.openxmlformats.org/officeDocument/2006/relationships/image" Target="../media/image36.bin"/><Relationship Id="rId91" Type="http://schemas.openxmlformats.org/officeDocument/2006/relationships/image" Target="../media/image2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bin"/><Relationship Id="rId79" Type="http://schemas.openxmlformats.org/officeDocument/2006/relationships/image" Target="../media/image23.bin"/><Relationship Id="rId5" Type="http://schemas.openxmlformats.org/officeDocument/2006/relationships/image" Target="../media/image17.bin"/><Relationship Id="rId90" Type="http://schemas.openxmlformats.org/officeDocument/2006/relationships/image" Target="../media/image40.bin"/><Relationship Id="rId73" Type="http://schemas.openxmlformats.org/officeDocument/2006/relationships/image" Target="../media/image20.bin"/><Relationship Id="rId78" Type="http://schemas.openxmlformats.org/officeDocument/2006/relationships/image" Target="../media/image22.bin"/><Relationship Id="rId86" Type="http://schemas.openxmlformats.org/officeDocument/2006/relationships/image" Target="../media/image26.bin"/><Relationship Id="rId4" Type="http://schemas.openxmlformats.org/officeDocument/2006/relationships/image" Target="../media/image16.bin"/><Relationship Id="rId77" Type="http://schemas.openxmlformats.org/officeDocument/2006/relationships/image" Target="../media/image2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bin"/><Relationship Id="rId142" Type="http://schemas.openxmlformats.org/officeDocument/2006/relationships/image" Target="../media/image67.bin"/><Relationship Id="rId3" Type="http://schemas.openxmlformats.org/officeDocument/2006/relationships/image" Target="../media/image15.bin"/><Relationship Id="rId138" Type="http://schemas.openxmlformats.org/officeDocument/2006/relationships/image" Target="../media/image39.bin"/><Relationship Id="rId7" Type="http://schemas.openxmlformats.org/officeDocument/2006/relationships/image" Target="../media/image37.bin"/><Relationship Id="rId137" Type="http://schemas.openxmlformats.org/officeDocument/2006/relationships/image" Target="../media/image64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bin"/><Relationship Id="rId144" Type="http://schemas.openxmlformats.org/officeDocument/2006/relationships/image" Target="../media/image43.bin"/><Relationship Id="rId5" Type="http://schemas.openxmlformats.org/officeDocument/2006/relationships/image" Target="../media/image34.bin"/><Relationship Id="rId143" Type="http://schemas.openxmlformats.org/officeDocument/2006/relationships/image" Target="../media/image42.bin"/><Relationship Id="rId4" Type="http://schemas.openxmlformats.org/officeDocument/2006/relationships/image" Target="../media/image16.bin"/><Relationship Id="rId139" Type="http://schemas.openxmlformats.org/officeDocument/2006/relationships/image" Target="../media/image41.bin"/><Relationship Id="rId147" Type="http://schemas.openxmlformats.org/officeDocument/2006/relationships/image" Target="../media/image70.bin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8.bin"/><Relationship Id="rId3" Type="http://schemas.openxmlformats.org/officeDocument/2006/relationships/image" Target="../media/image15.bin"/><Relationship Id="rId116" Type="http://schemas.openxmlformats.org/officeDocument/2006/relationships/image" Target="../media/image54.bin"/><Relationship Id="rId2" Type="http://schemas.openxmlformats.org/officeDocument/2006/relationships/image" Target="../media/image1.bin"/><Relationship Id="rId111" Type="http://schemas.openxmlformats.org/officeDocument/2006/relationships/image" Target="../media/image46.bin"/><Relationship Id="rId1" Type="http://schemas.openxmlformats.org/officeDocument/2006/relationships/slideLayout" Target="../slideLayouts/slideLayout7.xml"/><Relationship Id="rId110" Type="http://schemas.openxmlformats.org/officeDocument/2006/relationships/image" Target="../media/image50.bin"/><Relationship Id="rId5" Type="http://schemas.openxmlformats.org/officeDocument/2006/relationships/image" Target="../media/image45.bin"/><Relationship Id="rId114" Type="http://schemas.openxmlformats.org/officeDocument/2006/relationships/image" Target="../media/image47.bin"/><Relationship Id="rId4" Type="http://schemas.openxmlformats.org/officeDocument/2006/relationships/image" Target="../media/image16.bin"/><Relationship Id="rId113" Type="http://schemas.openxmlformats.org/officeDocument/2006/relationships/image" Target="../media/image52.bin"/><Relationship Id="rId118" Type="http://schemas.openxmlformats.org/officeDocument/2006/relationships/image" Target="../media/image4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3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826496" y="0"/>
            <a:ext cx="7458075" cy="10287000"/>
          </a:xfrm>
          <a:prstGeom prst="rect">
            <a:avLst/>
          </a:prstGeom>
        </p:spPr>
      </p:pic>
      <p:pic>
        <p:nvPicPr>
          <p:cNvPr id="305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0826496" y="1828800"/>
            <a:ext cx="1828800" cy="914400"/>
          </a:xfrm>
          <a:prstGeom prst="rect">
            <a:avLst/>
          </a:prstGeom>
        </p:spPr>
      </p:pic>
      <p:pic>
        <p:nvPicPr>
          <p:cNvPr id="30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9912096" y="0"/>
            <a:ext cx="914400" cy="1828800"/>
          </a:xfrm>
          <a:prstGeom prst="rect">
            <a:avLst/>
          </a:prstGeom>
        </p:spPr>
      </p:pic>
      <p:pic>
        <p:nvPicPr>
          <p:cNvPr id="309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9912096" y="2743200"/>
            <a:ext cx="914400" cy="914400"/>
          </a:xfrm>
          <a:prstGeom prst="rect">
            <a:avLst/>
          </a:prstGeom>
        </p:spPr>
      </p:pic>
      <p:sp>
        <p:nvSpPr>
          <p:cNvPr id="315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914400"/>
            <a:ext cx="8120062" cy="1756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5400" spc="-119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Associazione dei Sardi del Québec</a:t>
            </a:r>
          </a:p>
        </p:txBody>
      </p:sp>
      <p:pic>
        <p:nvPicPr>
          <p:cNvPr id="31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5239333" y="8763476"/>
            <a:ext cx="762000" cy="762000"/>
          </a:xfrm>
          <a:prstGeom prst="rect">
            <a:avLst/>
          </a:prstGeom>
        </p:spPr>
      </p:pic>
      <p:pic>
        <p:nvPicPr>
          <p:cNvPr id="3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6764572" y="7238905"/>
            <a:ext cx="800100" cy="1524000"/>
          </a:xfrm>
          <a:prstGeom prst="rect">
            <a:avLst/>
          </a:prstGeom>
        </p:spPr>
      </p:pic>
      <p:pic>
        <p:nvPicPr>
          <p:cNvPr id="32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16764448" y="8763447"/>
            <a:ext cx="1523553" cy="762000"/>
          </a:xfrm>
          <a:prstGeom prst="rect">
            <a:avLst/>
          </a:prstGeom>
        </p:spPr>
      </p:pic>
      <p:pic>
        <p:nvPicPr>
          <p:cNvPr id="32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16002000" y="952471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72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474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sp>
        <p:nvSpPr>
          <p:cNvPr id="476" name="-41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77250" y="3670459"/>
            <a:ext cx="8929688" cy="8286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216"/>
              </a:lnSpc>
            </a:pPr>
            <a:r>
              <a:rPr lang="en-US" sz="2400" spc="-12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Si è svolta nella zona turistica di Charlevoix e presso l'Istituto Italiano di Cultura di Montréal.</a:t>
            </a:r>
          </a:p>
        </p:txBody>
      </p:sp>
      <p:pic>
        <p:nvPicPr>
          <p:cNvPr id="47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3779425"/>
            <a:ext cx="190500" cy="190500"/>
          </a:xfrm>
          <a:prstGeom prst="rect">
            <a:avLst/>
          </a:prstGeom>
        </p:spPr>
      </p:pic>
      <p:sp>
        <p:nvSpPr>
          <p:cNvPr id="478" name="-43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77250" y="4677918"/>
            <a:ext cx="8929688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216"/>
              </a:lnSpc>
            </a:pPr>
            <a:r>
              <a:rPr lang="en-US" sz="2400" spc="-12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Presenta le immagini del celebre fotografo tedesco Sanders</a:t>
            </a:r>
          </a:p>
        </p:txBody>
      </p:sp>
      <p:pic>
        <p:nvPicPr>
          <p:cNvPr id="479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4786884"/>
            <a:ext cx="190500" cy="190500"/>
          </a:xfrm>
          <a:prstGeom prst="rect">
            <a:avLst/>
          </a:prstGeom>
        </p:spPr>
      </p:pic>
      <p:sp>
        <p:nvSpPr>
          <p:cNvPr id="480" name="-40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77250" y="5276850"/>
            <a:ext cx="8929688" cy="4191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216"/>
              </a:lnSpc>
            </a:pPr>
            <a:r>
              <a:rPr lang="en-US" sz="2400" spc="-12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Ha ricevuto ampi consensi per la sua qualità artistica</a:t>
            </a:r>
          </a:p>
        </p:txBody>
      </p:sp>
      <p:pic>
        <p:nvPicPr>
          <p:cNvPr id="481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5385816"/>
            <a:ext cx="190500" cy="190500"/>
          </a:xfrm>
          <a:prstGeom prst="rect">
            <a:avLst/>
          </a:prstGeom>
        </p:spPr>
      </p:pic>
      <p:sp>
        <p:nvSpPr>
          <p:cNvPr id="482" name="-44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77250" y="5875782"/>
            <a:ext cx="8929688" cy="8286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216"/>
              </a:lnSpc>
            </a:pPr>
            <a:r>
              <a:rPr lang="en-US" sz="2400" spc="-12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Integrato da attività che mettono in risalto le tradizioni e la cucina sarda</a:t>
            </a:r>
          </a:p>
        </p:txBody>
      </p:sp>
      <p:pic>
        <p:nvPicPr>
          <p:cNvPr id="483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5984748"/>
            <a:ext cx="190500" cy="190500"/>
          </a:xfrm>
          <a:prstGeom prst="rect">
            <a:avLst/>
          </a:prstGeom>
        </p:spPr>
      </p:pic>
      <p:sp>
        <p:nvSpPr>
          <p:cNvPr id="484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4152900"/>
            <a:ext cx="5253038" cy="14763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Mostra Sanders Sardegna 2024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 group of people standing in front of a white column&#10;&#10;Description automatically generated">
            <a:extLst>
              <a:ext uri="{FF2B5EF4-FFF2-40B4-BE49-F238E27FC236}">
                <a16:creationId xmlns:a16="http://schemas.microsoft.com/office/drawing/2014/main" id="{03A92188-A8FB-4FA5-BC22-408E1EE12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7" y="500039"/>
            <a:ext cx="6255890" cy="4971593"/>
          </a:xfrm>
          <a:prstGeom prst="rect">
            <a:avLst/>
          </a:prstGeom>
        </p:spPr>
      </p:pic>
      <p:pic>
        <p:nvPicPr>
          <p:cNvPr id="3" name="Image 2" descr="A person standing at a podium with a crowd of people&#10;&#10;Description automatically generated">
            <a:extLst>
              <a:ext uri="{FF2B5EF4-FFF2-40B4-BE49-F238E27FC236}">
                <a16:creationId xmlns:a16="http://schemas.microsoft.com/office/drawing/2014/main" id="{0668CAA6-C783-F8D1-57B0-AD4B1C9B9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97" y="590951"/>
            <a:ext cx="7323757" cy="5062505"/>
          </a:xfrm>
          <a:prstGeom prst="rect">
            <a:avLst/>
          </a:prstGeom>
        </p:spPr>
      </p:pic>
      <p:pic>
        <p:nvPicPr>
          <p:cNvPr id="4" name="Image 3" descr="Two women in a kitchen&#10;&#10;Description automatically generated">
            <a:extLst>
              <a:ext uri="{FF2B5EF4-FFF2-40B4-BE49-F238E27FC236}">
                <a16:creationId xmlns:a16="http://schemas.microsoft.com/office/drawing/2014/main" id="{BBCA7494-F1BD-6F46-1845-BA504F720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41" y="5975131"/>
            <a:ext cx="6117670" cy="42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 group of people holding books&#10;&#10;Description automatically generated">
            <a:extLst>
              <a:ext uri="{FF2B5EF4-FFF2-40B4-BE49-F238E27FC236}">
                <a16:creationId xmlns:a16="http://schemas.microsoft.com/office/drawing/2014/main" id="{96B9F638-95BD-F7C9-985F-BA7B19272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1268304"/>
            <a:ext cx="6531811" cy="4898858"/>
          </a:xfrm>
          <a:prstGeom prst="rect">
            <a:avLst/>
          </a:prstGeom>
        </p:spPr>
      </p:pic>
      <p:pic>
        <p:nvPicPr>
          <p:cNvPr id="3" name="Image 2" descr="A person holding a hat&#10;&#10;Description automatically generated">
            <a:extLst>
              <a:ext uri="{FF2B5EF4-FFF2-40B4-BE49-F238E27FC236}">
                <a16:creationId xmlns:a16="http://schemas.microsoft.com/office/drawing/2014/main" id="{5DF71133-6E56-0BD1-334D-CE036BED6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09" y="6257816"/>
            <a:ext cx="3759154" cy="3759154"/>
          </a:xfrm>
          <a:prstGeom prst="rect">
            <a:avLst/>
          </a:prstGeom>
        </p:spPr>
      </p:pic>
      <p:pic>
        <p:nvPicPr>
          <p:cNvPr id="4" name="Imag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21C95CE-929F-92F2-EF5F-53D5ED081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05" y="1268304"/>
            <a:ext cx="10547497" cy="791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9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491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49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2573941"/>
            <a:ext cx="9296400" cy="1066800"/>
          </a:xfrm>
          <a:prstGeom prst="rect">
            <a:avLst/>
          </a:prstGeom>
        </p:spPr>
      </p:pic>
      <p:pic>
        <p:nvPicPr>
          <p:cNvPr id="495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F96566E5-5054-44C0-830B-87E1F3B709F1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76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382000" y="2783396"/>
            <a:ext cx="640080" cy="640080"/>
          </a:xfrm>
          <a:prstGeom prst="rect">
            <a:avLst/>
          </a:prstGeom>
        </p:spPr>
      </p:pic>
      <p:sp>
        <p:nvSpPr>
          <p:cNvPr id="49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288780" y="2771966"/>
            <a:ext cx="78152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L'associazione ha promosso attivamente la Sardegna nella letteratura durante l'autunno 2024.</a:t>
            </a:r>
          </a:p>
        </p:txBody>
      </p:sp>
      <p:pic>
        <p:nvPicPr>
          <p:cNvPr id="49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3823430"/>
            <a:ext cx="9296400" cy="1066800"/>
          </a:xfrm>
          <a:prstGeom prst="rect">
            <a:avLst/>
          </a:prstGeom>
        </p:spPr>
      </p:pic>
      <p:pic>
        <p:nvPicPr>
          <p:cNvPr id="501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7">
            <a:alphaModFix/>
            <a:extLst>
              <a:ext uri="{AAC11026-8D49-44F3-8F5F-52A4A981551C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81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382000" y="4032980"/>
            <a:ext cx="640080" cy="640080"/>
          </a:xfrm>
          <a:prstGeom prst="rect">
            <a:avLst/>
          </a:prstGeom>
        </p:spPr>
      </p:pic>
      <p:sp>
        <p:nvSpPr>
          <p:cNvPr id="503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288780" y="4021550"/>
            <a:ext cx="78152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b="1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Piergiorgio Pulixi ha presentato i suoi romanzi durante la Settimana della lingua italiana</a:t>
            </a:r>
          </a:p>
        </p:txBody>
      </p:sp>
      <p:pic>
        <p:nvPicPr>
          <p:cNvPr id="5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2">
            <a:alphaModFix/>
          </a:blip>
          <a:stretch/>
        </p:blipFill>
        <p:spPr>
          <a:xfrm>
            <a:off x="8077200" y="5073015"/>
            <a:ext cx="9296400" cy="1400175"/>
          </a:xfrm>
          <a:prstGeom prst="rect">
            <a:avLst/>
          </a:prstGeom>
        </p:spPr>
      </p:pic>
      <p:pic>
        <p:nvPicPr>
          <p:cNvPr id="507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3">
            <a:alphaModFix/>
            <a:extLst>
              <a:ext uri="{0D131E60-EC5D-4E8E-8C12-B971019EE92B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86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382000" y="5448205"/>
            <a:ext cx="640080" cy="640080"/>
          </a:xfrm>
          <a:prstGeom prst="rect">
            <a:avLst/>
          </a:prstGeom>
        </p:spPr>
      </p:pic>
      <p:sp>
        <p:nvSpPr>
          <p:cNvPr id="509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288780" y="5271135"/>
            <a:ext cx="7815262" cy="1000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b="1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La scrittrice italo-canadese Camilla Sironi ha puntato i riflettori sulla Sardegna con il suo romanzo “Les Femmes du Bois”, ambientato a Carloforte.</a:t>
            </a:r>
          </a:p>
        </p:txBody>
      </p:sp>
      <p:pic>
        <p:nvPicPr>
          <p:cNvPr id="51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6654070"/>
            <a:ext cx="9296400" cy="1066800"/>
          </a:xfrm>
          <a:prstGeom prst="rect">
            <a:avLst/>
          </a:prstGeom>
        </p:spPr>
      </p:pic>
      <p:pic>
        <p:nvPicPr>
          <p:cNvPr id="513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7">
            <a:alphaModFix/>
            <a:extLst>
              <a:ext uri="{E7A82F8C-415B-4DBD-A8CD-51D780A67168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91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382000" y="6863524"/>
            <a:ext cx="640080" cy="640080"/>
          </a:xfrm>
          <a:prstGeom prst="rect">
            <a:avLst/>
          </a:prstGeom>
        </p:spPr>
      </p:pic>
      <p:sp>
        <p:nvSpPr>
          <p:cNvPr id="515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288780" y="6852094"/>
            <a:ext cx="7815262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Il romanzo di Sironi ha rinnovato l'attenzione letteraria verso la cultura e il patrimonio unico della Sardegna.</a:t>
            </a:r>
          </a:p>
        </p:txBody>
      </p:sp>
      <p:sp>
        <p:nvSpPr>
          <p:cNvPr id="517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429000"/>
            <a:ext cx="5253038" cy="29146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Sardegna in evidenza: Autunno 2024 - Eventi letterari di rilievo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BACCA6B-228F-DCB3-D5C5-2AB92CD08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2" y="564634"/>
            <a:ext cx="6392235" cy="4794176"/>
          </a:xfrm>
          <a:prstGeom prst="rect">
            <a:avLst/>
          </a:prstGeom>
        </p:spPr>
      </p:pic>
      <p:pic>
        <p:nvPicPr>
          <p:cNvPr id="3" name="Imag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BABBF3-8A0D-7E1A-6C3E-E8E60012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627349"/>
            <a:ext cx="8488901" cy="4448744"/>
          </a:xfrm>
          <a:prstGeom prst="rect">
            <a:avLst/>
          </a:prstGeom>
        </p:spPr>
      </p:pic>
      <p:pic>
        <p:nvPicPr>
          <p:cNvPr id="4" name="Imag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18F8A24F-9B12-6486-95C5-8FA6E940E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7" y="556627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3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</a:blip>
          <a:stretch/>
        </p:blipFill>
        <p:spPr>
          <a:xfrm>
            <a:off x="16002000" y="3362801"/>
            <a:ext cx="762000" cy="762000"/>
          </a:xfrm>
          <a:prstGeom prst="rect">
            <a:avLst/>
          </a:prstGeom>
        </p:spPr>
      </p:pic>
      <p:pic>
        <p:nvPicPr>
          <p:cNvPr id="33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"/>
          </a:blip>
          <a:stretch/>
        </p:blipFill>
        <p:spPr>
          <a:xfrm>
            <a:off x="16764448" y="2600474"/>
            <a:ext cx="1523553" cy="762000"/>
          </a:xfrm>
          <a:prstGeom prst="rect">
            <a:avLst/>
          </a:prstGeom>
        </p:spPr>
      </p:pic>
      <p:pic>
        <p:nvPicPr>
          <p:cNvPr id="33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"/>
          </a:blip>
          <a:stretch/>
        </p:blipFill>
        <p:spPr>
          <a:xfrm>
            <a:off x="16764572" y="1075944"/>
            <a:ext cx="800100" cy="1524000"/>
          </a:xfrm>
          <a:prstGeom prst="rect">
            <a:avLst/>
          </a:prstGeom>
        </p:spPr>
      </p:pic>
      <p:pic>
        <p:nvPicPr>
          <p:cNvPr id="3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"/>
          </a:blip>
          <a:stretch/>
        </p:blipFill>
        <p:spPr>
          <a:xfrm>
            <a:off x="15239333" y="2600516"/>
            <a:ext cx="762000" cy="762000"/>
          </a:xfrm>
          <a:prstGeom prst="rect">
            <a:avLst/>
          </a:prstGeom>
        </p:spPr>
      </p:pic>
      <p:pic>
        <p:nvPicPr>
          <p:cNvPr id="33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"/>
          </a:blip>
          <a:stretch/>
        </p:blipFill>
        <p:spPr>
          <a:xfrm>
            <a:off x="2286000" y="2238470"/>
            <a:ext cx="762000" cy="762000"/>
          </a:xfrm>
          <a:prstGeom prst="rect">
            <a:avLst/>
          </a:prstGeom>
        </p:spPr>
      </p:pic>
      <p:pic>
        <p:nvPicPr>
          <p:cNvPr id="34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000"/>
          </a:blip>
          <a:stretch/>
        </p:blipFill>
        <p:spPr>
          <a:xfrm>
            <a:off x="0" y="0"/>
            <a:ext cx="1524000" cy="1581150"/>
          </a:xfrm>
          <a:prstGeom prst="rect">
            <a:avLst/>
          </a:prstGeom>
        </p:spPr>
      </p:pic>
      <p:pic>
        <p:nvPicPr>
          <p:cNvPr id="34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</a:blip>
          <a:stretch/>
        </p:blipFill>
        <p:spPr>
          <a:xfrm>
            <a:off x="762572" y="2267236"/>
            <a:ext cx="762000" cy="762000"/>
          </a:xfrm>
          <a:prstGeom prst="rect">
            <a:avLst/>
          </a:prstGeom>
        </p:spPr>
      </p:pic>
      <p:pic>
        <p:nvPicPr>
          <p:cNvPr id="3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"/>
          </a:blip>
          <a:stretch/>
        </p:blipFill>
        <p:spPr>
          <a:xfrm>
            <a:off x="1523333" y="742664"/>
            <a:ext cx="762000" cy="1524000"/>
          </a:xfrm>
          <a:prstGeom prst="rect">
            <a:avLst/>
          </a:prstGeom>
        </p:spPr>
      </p:pic>
      <p:pic>
        <p:nvPicPr>
          <p:cNvPr id="3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914400" y="2171700"/>
            <a:ext cx="5362575" cy="3514725"/>
          </a:xfrm>
          <a:prstGeom prst="rect">
            <a:avLst/>
          </a:prstGeom>
        </p:spPr>
      </p:pic>
      <p:sp>
        <p:nvSpPr>
          <p:cNvPr id="348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3000" y="3446145"/>
            <a:ext cx="4938712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Fondata a Montreal nel 1977, ha stabilito una presenza culturale duratura.</a:t>
            </a:r>
          </a:p>
        </p:txBody>
      </p:sp>
      <p:pic>
        <p:nvPicPr>
          <p:cNvPr id="35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6464236" y="2171700"/>
            <a:ext cx="5362575" cy="3514725"/>
          </a:xfrm>
          <a:prstGeom prst="rect">
            <a:avLst/>
          </a:prstGeom>
        </p:spPr>
      </p:pic>
      <p:sp>
        <p:nvSpPr>
          <p:cNvPr id="352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92836" y="3446145"/>
            <a:ext cx="4938712" cy="11239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b="1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Il rinnovo della direzione nel 2021 ha dato il via a una nuova direzione strategica</a:t>
            </a:r>
          </a:p>
        </p:txBody>
      </p:sp>
      <p:pic>
        <p:nvPicPr>
          <p:cNvPr id="35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12014168" y="2171700"/>
            <a:ext cx="5362575" cy="3514725"/>
          </a:xfrm>
          <a:prstGeom prst="rect">
            <a:avLst/>
          </a:prstGeom>
        </p:spPr>
      </p:pic>
      <p:sp>
        <p:nvSpPr>
          <p:cNvPr id="356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242768" y="3446145"/>
            <a:ext cx="4938712" cy="11239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L'accento è stato posto sull'ampliamento della partecipazione di tutta la comunità del Québec.</a:t>
            </a:r>
          </a:p>
        </p:txBody>
      </p:sp>
      <p:pic>
        <p:nvPicPr>
          <p:cNvPr id="35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914400" y="5867400"/>
            <a:ext cx="5362575" cy="3514725"/>
          </a:xfrm>
          <a:prstGeom prst="rect">
            <a:avLst/>
          </a:prstGeom>
        </p:spPr>
      </p:pic>
      <p:sp>
        <p:nvSpPr>
          <p:cNvPr id="360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43000" y="7141845"/>
            <a:ext cx="4938712" cy="752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Promozione della cultura sarda attraverso iniziative di sensibilizzazione rinnovate</a:t>
            </a:r>
          </a:p>
        </p:txBody>
      </p:sp>
      <p:pic>
        <p:nvPicPr>
          <p:cNvPr id="36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6464236" y="5867400"/>
            <a:ext cx="5362575" cy="3514725"/>
          </a:xfrm>
          <a:prstGeom prst="rect">
            <a:avLst/>
          </a:prstGeom>
        </p:spPr>
      </p:pic>
      <p:sp>
        <p:nvSpPr>
          <p:cNvPr id="364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92836" y="7141845"/>
            <a:ext cx="4938712" cy="11239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100" spc="-10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Questo nuovo corso è stato lanciato con un evento inaugurale, un grande picnic di presentazione del nuovo direttivo</a:t>
            </a:r>
          </a:p>
        </p:txBody>
      </p:sp>
      <p:sp>
        <p:nvSpPr>
          <p:cNvPr id="366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882015"/>
            <a:ext cx="16492538" cy="7620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L'Associazione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90E93E-661B-0F9C-C1B4-9412A45E8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2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71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373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37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7679055"/>
            <a:ext cx="9296400" cy="1695450"/>
          </a:xfrm>
          <a:prstGeom prst="rect">
            <a:avLst/>
          </a:prstGeom>
        </p:spPr>
      </p:pic>
      <p:sp>
        <p:nvSpPr>
          <p:cNvPr id="376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8195405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Strengthened Community Engagement Through Focused Cultural Education And Dialogue</a:t>
            </a:r>
          </a:p>
        </p:txBody>
      </p:sp>
      <p:pic>
        <p:nvPicPr>
          <p:cNvPr id="377" name="iconNode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B4C9A97-D716-4137-8F57-DEB6D4558290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71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572500" y="8106251"/>
            <a:ext cx="841153" cy="841153"/>
          </a:xfrm>
          <a:prstGeom prst="rect">
            <a:avLst/>
          </a:prstGeom>
        </p:spPr>
      </p:pic>
      <p:pic>
        <p:nvPicPr>
          <p:cNvPr id="37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2">
            <a:alphaModFix/>
          </a:blip>
          <a:stretch/>
        </p:blipFill>
        <p:spPr>
          <a:xfrm>
            <a:off x="8077200" y="5987415"/>
            <a:ext cx="9296400" cy="1695450"/>
          </a:xfrm>
          <a:prstGeom prst="rect">
            <a:avLst/>
          </a:prstGeom>
        </p:spPr>
      </p:pic>
      <p:sp>
        <p:nvSpPr>
          <p:cNvPr id="380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650367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Le Conferenze Hanno Attirato Un Forte Pubblico, Stimolando L'interesse, Rilanciando L'associazione Come Centro Culturale</a:t>
            </a:r>
          </a:p>
        </p:txBody>
      </p:sp>
      <p:pic>
        <p:nvPicPr>
          <p:cNvPr id="381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3">
            <a:alphaModFix/>
            <a:extLst>
              <a:ext uri="{5EF902A7-A877-4276-8A8C-F9C91327295A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76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572500" y="6414611"/>
            <a:ext cx="841153" cy="841153"/>
          </a:xfrm>
          <a:prstGeom prst="rect">
            <a:avLst/>
          </a:prstGeom>
        </p:spPr>
      </p:pic>
      <p:pic>
        <p:nvPicPr>
          <p:cNvPr id="38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7">
            <a:alphaModFix/>
          </a:blip>
          <a:stretch/>
        </p:blipFill>
        <p:spPr>
          <a:xfrm>
            <a:off x="12439650" y="7530465"/>
            <a:ext cx="571500" cy="314325"/>
          </a:xfrm>
          <a:prstGeom prst="rect">
            <a:avLst/>
          </a:prstGeom>
        </p:spPr>
      </p:pic>
      <p:pic>
        <p:nvPicPr>
          <p:cNvPr id="3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8">
            <a:alphaModFix/>
          </a:blip>
          <a:stretch/>
        </p:blipFill>
        <p:spPr>
          <a:xfrm>
            <a:off x="8077200" y="4295775"/>
            <a:ext cx="9296400" cy="1695450"/>
          </a:xfrm>
          <a:prstGeom prst="rect">
            <a:avLst/>
          </a:prstGeom>
        </p:spPr>
      </p:pic>
      <p:sp>
        <p:nvSpPr>
          <p:cNvPr id="385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481203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In Concomitanza Con La Festa Di Halloween Si È Svolta Una Conferenza Sulle Tradizioni Su Mortu Mortu.</a:t>
            </a:r>
          </a:p>
        </p:txBody>
      </p:sp>
      <p:pic>
        <p:nvPicPr>
          <p:cNvPr id="386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9">
            <a:alphaModFix/>
            <a:extLst>
              <a:ext uri="{6A0FDE6B-28B0-488D-937E-A18D1D71F32F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83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572500" y="4722876"/>
            <a:ext cx="841153" cy="841153"/>
          </a:xfrm>
          <a:prstGeom prst="rect">
            <a:avLst/>
          </a:prstGeom>
        </p:spPr>
      </p:pic>
      <p:pic>
        <p:nvPicPr>
          <p:cNvPr id="38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4">
            <a:alphaModFix/>
          </a:blip>
          <a:stretch/>
        </p:blipFill>
        <p:spPr>
          <a:xfrm>
            <a:off x="12439650" y="5838825"/>
            <a:ext cx="571500" cy="314325"/>
          </a:xfrm>
          <a:prstGeom prst="rect">
            <a:avLst/>
          </a:prstGeom>
        </p:spPr>
      </p:pic>
      <p:pic>
        <p:nvPicPr>
          <p:cNvPr id="38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5">
            <a:alphaModFix/>
          </a:blip>
          <a:stretch/>
        </p:blipFill>
        <p:spPr>
          <a:xfrm>
            <a:off x="8077200" y="2604135"/>
            <a:ext cx="9296400" cy="1695450"/>
          </a:xfrm>
          <a:prstGeom prst="rect">
            <a:avLst/>
          </a:prstGeom>
        </p:spPr>
      </p:pic>
      <p:sp>
        <p:nvSpPr>
          <p:cNvPr id="390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312039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Argomenti Trattati: La Figura Politica Di Berlinguer E La Storia Nuragica Della Sardegna</a:t>
            </a:r>
          </a:p>
        </p:txBody>
      </p:sp>
      <p:pic>
        <p:nvPicPr>
          <p:cNvPr id="391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6">
            <a:alphaModFix/>
            <a:extLst>
              <a:ext uri="{284EC3D1-E2A0-4762-980A-1A973121EC95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90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572500" y="3031236"/>
            <a:ext cx="841153" cy="841153"/>
          </a:xfrm>
          <a:prstGeom prst="rect">
            <a:avLst/>
          </a:prstGeom>
        </p:spPr>
      </p:pic>
      <p:pic>
        <p:nvPicPr>
          <p:cNvPr id="39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1">
            <a:alphaModFix/>
          </a:blip>
          <a:stretch/>
        </p:blipFill>
        <p:spPr>
          <a:xfrm>
            <a:off x="12439650" y="4147185"/>
            <a:ext cx="571500" cy="314325"/>
          </a:xfrm>
          <a:prstGeom prst="rect">
            <a:avLst/>
          </a:prstGeom>
        </p:spPr>
      </p:pic>
      <p:pic>
        <p:nvPicPr>
          <p:cNvPr id="39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2">
            <a:alphaModFix/>
          </a:blip>
          <a:stretch/>
        </p:blipFill>
        <p:spPr>
          <a:xfrm>
            <a:off x="8077200" y="912495"/>
            <a:ext cx="9296400" cy="1695450"/>
          </a:xfrm>
          <a:prstGeom prst="rect">
            <a:avLst/>
          </a:prstGeom>
        </p:spPr>
      </p:pic>
      <p:sp>
        <p:nvSpPr>
          <p:cNvPr id="39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80353" y="1428750"/>
            <a:ext cx="723423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Organizzate Due Importanti Serie Di Conferenze Incentrate Sulla Cultura Sarda Nel 2022.</a:t>
            </a:r>
          </a:p>
        </p:txBody>
      </p:sp>
      <p:pic>
        <p:nvPicPr>
          <p:cNvPr id="396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3">
            <a:alphaModFix/>
            <a:extLst>
              <a:ext uri="{A38E46EC-B818-425D-A6F8-6DA43812D90B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97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572500" y="1339596"/>
            <a:ext cx="841153" cy="841153"/>
          </a:xfrm>
          <a:prstGeom prst="rect">
            <a:avLst/>
          </a:prstGeom>
        </p:spPr>
      </p:pic>
      <p:pic>
        <p:nvPicPr>
          <p:cNvPr id="39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8">
            <a:alphaModFix/>
          </a:blip>
          <a:stretch/>
        </p:blipFill>
        <p:spPr>
          <a:xfrm>
            <a:off x="12439650" y="2455545"/>
            <a:ext cx="571500" cy="314325"/>
          </a:xfrm>
          <a:prstGeom prst="rect">
            <a:avLst/>
          </a:prstGeom>
        </p:spPr>
      </p:pic>
      <p:sp>
        <p:nvSpPr>
          <p:cNvPr id="399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668078"/>
            <a:ext cx="5253038" cy="14763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Conferenze sulla cultura sarda 2022</a:t>
            </a:r>
          </a:p>
        </p:txBody>
      </p:sp>
      <p:sp>
        <p:nvSpPr>
          <p:cNvPr id="401" name="SubTitle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5257800"/>
            <a:ext cx="5253038" cy="13144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262D36">
                    <a:alpha val="80000"/>
                  </a:srgbClr>
                </a:solidFill>
                <a:latin typeface="Roboto" panose="00000700000000000000" pitchFamily="2" charset="0"/>
              </a:rPr>
              <a:t>Due serie dedicate a Berlinguer, alla storia nuragica e alle tradizioni di Su Mortu Mortu hanno attirato un vasto pubblico e suscitato grande interesse culturale.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787EBD-9E39-08C5-CD15-2C40FBAEF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66937"/>
            <a:ext cx="7937499" cy="59531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CD0889-F1D6-9EEA-E27B-C117A5A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166937"/>
            <a:ext cx="7937501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37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439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4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077200" y="914400"/>
            <a:ext cx="9296400" cy="2114550"/>
          </a:xfrm>
          <a:prstGeom prst="rect">
            <a:avLst/>
          </a:prstGeom>
        </p:spPr>
      </p:pic>
      <p:pic>
        <p:nvPicPr>
          <p:cNvPr id="443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458200" y="1551051"/>
            <a:ext cx="841153" cy="841153"/>
          </a:xfrm>
          <a:prstGeom prst="rect">
            <a:avLst/>
          </a:prstGeom>
        </p:spPr>
      </p:pic>
      <p:sp>
        <p:nvSpPr>
          <p:cNvPr id="445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1640205"/>
            <a:ext cx="70627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Festival Organizzati Nel 2023 E Nel 2024 In Collaborazione Con L'Istituto Italiano Di Cultura</a:t>
            </a:r>
          </a:p>
        </p:txBody>
      </p:sp>
      <p:pic>
        <p:nvPicPr>
          <p:cNvPr id="4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077200" y="3028950"/>
            <a:ext cx="9296400" cy="2114550"/>
          </a:xfrm>
          <a:prstGeom prst="rect">
            <a:avLst/>
          </a:prstGeom>
        </p:spPr>
      </p:pic>
      <p:pic>
        <p:nvPicPr>
          <p:cNvPr id="449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053166CF-D573-48C0-9402-369E4A3B7876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37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458200" y="3665601"/>
            <a:ext cx="841153" cy="841153"/>
          </a:xfrm>
          <a:prstGeom prst="rect">
            <a:avLst/>
          </a:prstGeom>
        </p:spPr>
      </p:pic>
      <p:sp>
        <p:nvSpPr>
          <p:cNvPr id="451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3754755"/>
            <a:ext cx="70627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Proiezioni Multiple Di Film Realizzati Da Registi Sardi O Dedicati Alla Sardegna</a:t>
            </a:r>
          </a:p>
        </p:txBody>
      </p:sp>
      <p:pic>
        <p:nvPicPr>
          <p:cNvPr id="45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8">
            <a:alphaModFix/>
          </a:blip>
          <a:stretch/>
        </p:blipFill>
        <p:spPr>
          <a:xfrm>
            <a:off x="8077200" y="5143500"/>
            <a:ext cx="9296400" cy="2114550"/>
          </a:xfrm>
          <a:prstGeom prst="rect">
            <a:avLst/>
          </a:prstGeom>
        </p:spPr>
      </p:pic>
      <p:pic>
        <p:nvPicPr>
          <p:cNvPr id="455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9">
            <a:alphaModFix/>
            <a:extLst>
              <a:ext uri="{86DA0455-0098-4AF4-8661-2976C60D3EC0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42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458200" y="5780151"/>
            <a:ext cx="841153" cy="841153"/>
          </a:xfrm>
          <a:prstGeom prst="rect">
            <a:avLst/>
          </a:prstGeom>
        </p:spPr>
      </p:pic>
      <p:sp>
        <p:nvSpPr>
          <p:cNvPr id="457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5869305"/>
            <a:ext cx="70627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FFFFFF">
                    <a:alpha val="100000"/>
                  </a:srgbClr>
                </a:solidFill>
                <a:latin typeface="Roboto" panose="00000700000000000000" pitchFamily="2" charset="0"/>
              </a:rPr>
              <a:t>Importante Visita Del Regista Paolo Zucca A Montréal Nel 2024, Che Rafforza L' Interesse Per Il Festival</a:t>
            </a:r>
          </a:p>
        </p:txBody>
      </p:sp>
      <p:pic>
        <p:nvPicPr>
          <p:cNvPr id="45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3">
            <a:alphaModFix/>
          </a:blip>
          <a:stretch/>
        </p:blipFill>
        <p:spPr>
          <a:xfrm>
            <a:off x="8077200" y="7258050"/>
            <a:ext cx="9296400" cy="2114550"/>
          </a:xfrm>
          <a:prstGeom prst="rect">
            <a:avLst/>
          </a:prstGeom>
        </p:spPr>
      </p:pic>
      <p:pic>
        <p:nvPicPr>
          <p:cNvPr id="461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4">
            <a:alphaModFix/>
            <a:extLst>
              <a:ext uri="{1DB17E9A-87FC-4C7E-9A1D-64F4F4589C99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47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458200" y="7894701"/>
            <a:ext cx="841153" cy="841153"/>
          </a:xfrm>
          <a:prstGeom prst="rect">
            <a:avLst/>
          </a:prstGeom>
        </p:spPr>
      </p:pic>
      <p:sp>
        <p:nvSpPr>
          <p:cNvPr id="463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66053" y="7983855"/>
            <a:ext cx="7062788" cy="676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 Festival Hanno Rafforzato I Legami Culturali E Il Coinvolgimento Della Comunità Attorno Al Cinema Sardo</a:t>
            </a:r>
          </a:p>
        </p:txBody>
      </p:sp>
      <p:sp>
        <p:nvSpPr>
          <p:cNvPr id="465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477578"/>
            <a:ext cx="5253038" cy="2200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Festival cinematografici sardi 2023-2024</a:t>
            </a:r>
          </a:p>
        </p:txBody>
      </p:sp>
      <p:sp>
        <p:nvSpPr>
          <p:cNvPr id="467" name="SubTitle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5791200"/>
            <a:ext cx="5253038" cy="981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262D36">
                    <a:alpha val="80000"/>
                  </a:srgbClr>
                </a:solidFill>
                <a:latin typeface="Roboto" panose="00000700000000000000" pitchFamily="2" charset="0"/>
              </a:rPr>
              <a:t>Due festival in collaborazione con l'istituto,  che presentano il cinema sardo con la partecipazione speciale dei registi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06" name="::befor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610350" y="0"/>
            <a:ext cx="476250" cy="6789390"/>
          </a:xfrm>
          <a:prstGeom prst="rect">
            <a:avLst/>
          </a:prstGeom>
        </p:spPr>
      </p:pic>
      <p:pic>
        <p:nvPicPr>
          <p:cNvPr id="408" name="::after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610350" y="7830502"/>
            <a:ext cx="476250" cy="2456408"/>
          </a:xfrm>
          <a:prstGeom prst="rect">
            <a:avLst/>
          </a:prstGeom>
        </p:spPr>
      </p:pic>
      <p:pic>
        <p:nvPicPr>
          <p:cNvPr id="410" name="iconNode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4F523B70-16C4-4585-9510-5C1095426A7D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10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077200" y="3486150"/>
            <a:ext cx="457200" cy="457200"/>
          </a:xfrm>
          <a:prstGeom prst="rect">
            <a:avLst/>
          </a:prstGeom>
        </p:spPr>
      </p:pic>
      <p:sp>
        <p:nvSpPr>
          <p:cNvPr id="412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35718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Il successo degli eventi del 2022 ha attirato l'attenzione dell'Istituto Italiano di Cultura</a:t>
            </a:r>
          </a:p>
        </p:txBody>
      </p:sp>
      <p:pic>
        <p:nvPicPr>
          <p:cNvPr id="414" name="iconNode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1">
            <a:alphaModFix/>
            <a:extLst>
              <a:ext uri="{3F12FC5E-570B-4920-ADF0-EB4F140481C4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13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077200" y="4171950"/>
            <a:ext cx="457200" cy="457200"/>
          </a:xfrm>
          <a:prstGeom prst="rect">
            <a:avLst/>
          </a:prstGeom>
        </p:spPr>
      </p:pic>
      <p:sp>
        <p:nvSpPr>
          <p:cNvPr id="416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42576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L'Istituto Italiano di Cultura è diventato un partner principale alla fine del 2022.</a:t>
            </a:r>
          </a:p>
        </p:txBody>
      </p:sp>
      <p:pic>
        <p:nvPicPr>
          <p:cNvPr id="418" name="iconNode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4">
            <a:alphaModFix/>
            <a:extLst>
              <a:ext uri="{7B34882B-8F09-4D8D-8E6E-B8AD46F4A6B4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116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8077200" y="4857750"/>
            <a:ext cx="457200" cy="457200"/>
          </a:xfrm>
          <a:prstGeom prst="rect">
            <a:avLst/>
          </a:prstGeom>
        </p:spPr>
      </p:pic>
      <p:sp>
        <p:nvSpPr>
          <p:cNvPr id="420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49434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La collaborazione ha permesso l'espansione delle attività culturali sarde in tutto il Québec</a:t>
            </a:r>
          </a:p>
        </p:txBody>
      </p:sp>
      <p:pic>
        <p:nvPicPr>
          <p:cNvPr id="422" name="iconNode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alphaModFix/>
          </a:blip>
          <a:stretch/>
        </p:blipFill>
        <p:spPr>
          <a:xfrm>
            <a:off x="8077200" y="5543550"/>
            <a:ext cx="457200" cy="457200"/>
          </a:xfrm>
          <a:prstGeom prst="rect">
            <a:avLst/>
          </a:prstGeom>
        </p:spPr>
      </p:pic>
      <p:sp>
        <p:nvSpPr>
          <p:cNvPr id="424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5629275"/>
            <a:ext cx="8720138" cy="2952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Le iniziative congiunte hanno rafforzato il ruolo dell'associazione  </a:t>
            </a:r>
          </a:p>
        </p:txBody>
      </p:sp>
      <p:pic>
        <p:nvPicPr>
          <p:cNvPr id="426" name="iconNode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8">
            <a:alphaModFix/>
          </a:blip>
          <a:stretch/>
        </p:blipFill>
        <p:spPr>
          <a:xfrm>
            <a:off x="8077200" y="6286500"/>
            <a:ext cx="457200" cy="457200"/>
          </a:xfrm>
          <a:prstGeom prst="rect">
            <a:avLst/>
          </a:prstGeom>
        </p:spPr>
      </p:pic>
      <p:sp>
        <p:nvSpPr>
          <p:cNvPr id="428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86800" y="6229350"/>
            <a:ext cx="8720138" cy="5810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500" spc="-8" dirty="0">
                <a:solidFill>
                  <a:srgbClr val="000000">
                    <a:alpha val="100000"/>
                  </a:srgbClr>
                </a:solidFill>
                <a:latin typeface="Roboto" panose="00000700000000000000" pitchFamily="2" charset="0"/>
              </a:rPr>
              <a:t>La partnership segna una tappa fondamentale nello valorizzazione della Sardegna e nella visibilità delle attività</a:t>
            </a:r>
          </a:p>
        </p:txBody>
      </p:sp>
      <p:sp>
        <p:nvSpPr>
          <p:cNvPr id="430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3124200"/>
            <a:ext cx="5253038" cy="29146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200" spc="-92" dirty="0">
                <a:solidFill>
                  <a:srgbClr val="000000">
                    <a:alpha val="100000"/>
                  </a:srgbClr>
                </a:solidFill>
                <a:latin typeface="Poppins SemiBold" panose="00000700000000000000" pitchFamily="2" charset="0"/>
              </a:rPr>
              <a:t>Partnership strategica con l'Istituto Italiano di Cultura</a:t>
            </a:r>
          </a:p>
        </p:txBody>
      </p:sp>
      <p:sp>
        <p:nvSpPr>
          <p:cNvPr id="432" name="SubTitle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2500" y="6134100"/>
            <a:ext cx="5253038" cy="981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1800" spc="-9" dirty="0">
                <a:solidFill>
                  <a:srgbClr val="262D36">
                    <a:alpha val="80000"/>
                  </a:srgbClr>
                </a:solidFill>
                <a:latin typeface="Roboto" panose="00000700000000000000" pitchFamily="2" charset="0"/>
              </a:rPr>
              <a:t>L'importante collaborazione avviata alla fine del 2022 aiuta a diffondere la cultura sarda e accresce la visibilità dell'associazione in Québec.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D13E2D-09AD-331F-AA46-6241C82DC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" y="1871330"/>
            <a:ext cx="9314120" cy="52661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FDEBAA-F511-9463-E72E-336E0C085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53" y="739619"/>
            <a:ext cx="8506047" cy="82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8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A409B3-45B4-E98A-5A33-A76DBDE9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66937"/>
            <a:ext cx="7937499" cy="59531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EAB509-1245-C710-E42C-7241FDECB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166937"/>
            <a:ext cx="7937501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0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482</Words>
  <Application>Microsoft Macintosh PowerPoint</Application>
  <PresentationFormat>Personnalisé</PresentationFormat>
  <Paragraphs>37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Poppins SemiBold</vt:lpstr>
      <vt:lpstr>Roboto</vt:lpstr>
      <vt:lpstr>Calibri Light</vt:lpstr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Exporter Version: 2.6.0.0, docId: 23061803, orderId: 9977281</dc:title>
  <dc:creator>Presentations.AI Exporter</dc:creator>
  <cp:lastModifiedBy>Anonyme</cp:lastModifiedBy>
  <cp:revision>2</cp:revision>
  <dcterms:created xsi:type="dcterms:W3CDTF">2025-10-20T10:58:08Z</dcterms:created>
  <dcterms:modified xsi:type="dcterms:W3CDTF">2025-10-20T14:01:41Z</dcterms:modified>
</cp:coreProperties>
</file>