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2" r:id="rId3"/>
    <p:sldId id="260" r:id="rId4"/>
    <p:sldId id="264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630" autoAdjust="0"/>
  </p:normalViewPr>
  <p:slideViewPr>
    <p:cSldViewPr snapToGrid="0" snapToObjects="1">
      <p:cViewPr>
        <p:scale>
          <a:sx n="63" d="100"/>
          <a:sy n="63" d="100"/>
        </p:scale>
        <p:origin x="483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9A2AA-2382-4889-8245-BE92FF366ACA}" type="datetimeFigureOut">
              <a:rPr lang="es-ES" smtClean="0"/>
              <a:t>19/10/2025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35463-0697-4CA8-B54B-2546D346B9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47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Buongiorno a tutti,</a:t>
            </a:r>
            <a:b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 chiamo Jana e oggi presenterò brevemente le </a:t>
            </a:r>
            <a:r>
              <a:rPr lang="it-IT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associazioni dei sardi in Spagna</a:t>
            </a: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parlerò brevemente di chi siamo, dove siamo e di cosa facciamo per mantenere vivo il legame con la nostra isola.</a:t>
            </a:r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endParaRPr lang="it-IT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it-IT" sz="2000" dirty="0"/>
              <a:t>Il legame tra la Sardegna e la Spagna ha radici antiche e storiche che hanno lasciato segni profondi nella lingua e nella cultura sarda — pensiamo alle parole di origine catalana e spagnola che usiamo ancora oggi.</a:t>
            </a:r>
            <a:br>
              <a:rPr lang="it-IT" sz="2000" dirty="0"/>
            </a:br>
            <a:r>
              <a:rPr lang="it-IT" sz="2000" dirty="0"/>
              <a:t>Quindi, nei secoli successivi i contatti sono continuati, e al giorno d’oggi la Spagna è diventata una meta naturale per molti studenti, lavoratori e famiglie sarde, sia per la sua vicinanza geografica che culturale.</a:t>
            </a:r>
            <a:br>
              <a:rPr lang="it-IT" sz="2000" dirty="0"/>
            </a:br>
            <a:r>
              <a:rPr lang="it-IT" sz="2000" dirty="0"/>
              <a:t>Oggi, questa storia continua attraverso le </a:t>
            </a:r>
            <a:r>
              <a:rPr lang="it-IT" sz="2000" b="1" dirty="0"/>
              <a:t>nostre comunità e i circoli sardi attivi sul territorio spagnolo.</a:t>
            </a:r>
            <a:endParaRPr lang="it-IT" sz="2000" dirty="0"/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35463-0697-4CA8-B54B-2546D346B91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14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Spagna contiamo </a:t>
            </a:r>
            <a:r>
              <a:rPr lang="it-IT" b="1" dirty="0"/>
              <a:t>quattro associazioni principali</a:t>
            </a:r>
            <a:r>
              <a:rPr lang="it-IT" dirty="0"/>
              <a:t>:</a:t>
            </a:r>
          </a:p>
          <a:p>
            <a:r>
              <a:rPr lang="it-IT" b="1" dirty="0"/>
              <a:t>Barcellona</a:t>
            </a:r>
            <a:r>
              <a:rPr lang="it-IT" dirty="0"/>
              <a:t>, con l’</a:t>
            </a:r>
            <a:r>
              <a:rPr lang="it-IT" i="1" dirty="0" err="1"/>
              <a:t>Assòtziu</a:t>
            </a:r>
            <a:r>
              <a:rPr lang="it-IT" i="1" dirty="0"/>
              <a:t> de </a:t>
            </a:r>
            <a:r>
              <a:rPr lang="it-IT" i="1" dirty="0" err="1"/>
              <a:t>sos</a:t>
            </a:r>
            <a:r>
              <a:rPr lang="it-IT" i="1" dirty="0"/>
              <a:t> </a:t>
            </a:r>
            <a:r>
              <a:rPr lang="it-IT" i="1" dirty="0" err="1"/>
              <a:t>Sardos</a:t>
            </a:r>
            <a:r>
              <a:rPr lang="it-IT" i="1" dirty="0"/>
              <a:t> in </a:t>
            </a:r>
            <a:r>
              <a:rPr lang="it-IT" i="1" dirty="0" err="1"/>
              <a:t>Catalugna</a:t>
            </a:r>
            <a:r>
              <a:rPr lang="it-IT" dirty="0"/>
              <a:t>, nato nel 1998, il più storico;</a:t>
            </a:r>
          </a:p>
          <a:p>
            <a:r>
              <a:rPr lang="it-IT" b="1" dirty="0"/>
              <a:t>Madrid</a:t>
            </a:r>
            <a:r>
              <a:rPr lang="it-IT" dirty="0"/>
              <a:t>, con il </a:t>
            </a:r>
            <a:r>
              <a:rPr lang="it-IT" i="1" dirty="0"/>
              <a:t>Circolo Sardo Ichnusa</a:t>
            </a:r>
            <a:r>
              <a:rPr lang="it-IT" dirty="0"/>
              <a:t>, fondato nel 2004;</a:t>
            </a:r>
          </a:p>
          <a:p>
            <a:r>
              <a:rPr lang="it-IT" b="1" dirty="0"/>
              <a:t>Saragozza</a:t>
            </a:r>
            <a:r>
              <a:rPr lang="it-IT" dirty="0"/>
              <a:t>, con la </a:t>
            </a:r>
            <a:r>
              <a:rPr lang="it-IT" i="1" dirty="0"/>
              <a:t>Casa de </a:t>
            </a:r>
            <a:r>
              <a:rPr lang="it-IT" i="1" dirty="0" err="1"/>
              <a:t>Cerdeña</a:t>
            </a:r>
            <a:r>
              <a:rPr lang="it-IT" dirty="0"/>
              <a:t>, attiva dal 2013;</a:t>
            </a:r>
          </a:p>
          <a:p>
            <a:r>
              <a:rPr lang="it-IT" dirty="0"/>
              <a:t>e </a:t>
            </a:r>
            <a:r>
              <a:rPr lang="it-IT" b="1" dirty="0"/>
              <a:t>Valencia</a:t>
            </a:r>
            <a:r>
              <a:rPr lang="it-IT" dirty="0"/>
              <a:t>, con il </a:t>
            </a:r>
            <a:r>
              <a:rPr lang="it-IT" i="1" dirty="0"/>
              <a:t>Circolo Shardana</a:t>
            </a:r>
            <a:r>
              <a:rPr lang="it-IT" dirty="0"/>
              <a:t>, nato nel 2018, giovane e dinamico.</a:t>
            </a:r>
          </a:p>
          <a:p>
            <a:r>
              <a:rPr lang="it-IT" dirty="0"/>
              <a:t>Sono </a:t>
            </a:r>
            <a:r>
              <a:rPr lang="it-IT" b="1" dirty="0"/>
              <a:t>vere e proprie case lontano da casa</a:t>
            </a:r>
            <a:r>
              <a:rPr lang="it-IT" dirty="0"/>
              <a:t>, dove ci si incontra, si parla sardo, si condividono tradizioni e si mantiene vivo il senso di comunità.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35463-0697-4CA8-B54B-2546D346B91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93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nostri circoli organizzano </a:t>
            </a:r>
            <a:r>
              <a:rPr lang="it-IT" b="1" dirty="0"/>
              <a:t>attività culturali e sociali</a:t>
            </a:r>
            <a:r>
              <a:rPr lang="it-IT" dirty="0"/>
              <a:t> per mantenere vivo il legame con la Sardegna.</a:t>
            </a:r>
            <a:br>
              <a:rPr lang="it-IT" dirty="0"/>
            </a:br>
            <a:r>
              <a:rPr lang="it-IT" dirty="0"/>
              <a:t>Tra le più importanti:</a:t>
            </a:r>
            <a:br>
              <a:rPr lang="it-IT" dirty="0"/>
            </a:br>
            <a:r>
              <a:rPr lang="it-IT" dirty="0"/>
              <a:t>corsi di lingua o teatro, </a:t>
            </a:r>
            <a:r>
              <a:rPr lang="it-IT" b="1" dirty="0"/>
              <a:t>presentazioni di libri di autori sardi</a:t>
            </a:r>
            <a:r>
              <a:rPr lang="it-IT" dirty="0"/>
              <a:t>, </a:t>
            </a:r>
            <a:r>
              <a:rPr lang="it-IT" b="1" dirty="0"/>
              <a:t>mostre</a:t>
            </a:r>
            <a:r>
              <a:rPr lang="it-IT" dirty="0"/>
              <a:t>, </a:t>
            </a:r>
            <a:r>
              <a:rPr lang="it-IT" b="1" dirty="0"/>
              <a:t>proiezioni di film</a:t>
            </a:r>
            <a:r>
              <a:rPr lang="it-IT" dirty="0"/>
              <a:t>, giornate dedicate alla gastronomia </a:t>
            </a:r>
            <a:r>
              <a:rPr lang="it-IT" dirty="0" err="1"/>
              <a:t>e</a:t>
            </a:r>
            <a:r>
              <a:rPr lang="it-IT" b="1" dirty="0" err="1"/>
              <a:t>concerti</a:t>
            </a:r>
            <a:r>
              <a:rPr lang="it-IT" b="1" dirty="0"/>
              <a:t> di artisti sardi</a:t>
            </a:r>
            <a:r>
              <a:rPr lang="it-IT" dirty="0"/>
              <a:t>. Per esempio, tra gli ultimi eventi della mia associazione, abbiamo organizzato un concerto di musica reggae e un altro di musica metal, entrambi formati da artisti sardi.</a:t>
            </a:r>
            <a:br>
              <a:rPr lang="it-IT" dirty="0"/>
            </a:br>
            <a:r>
              <a:rPr lang="it-IT" dirty="0"/>
              <a:t>Spesso collaboriamo con enti locali spagnoli, università e istituti italiani, per condividere la nostra cultura con il paese che ci ospita e le nuove generazioni.</a:t>
            </a:r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it-IT" dirty="0"/>
              <a:t>Inoltre, tra i nostri soci non abbiamo solo sardi, ma anche persone da ogni parte del mondo interessate alla nostra cultura e tradizioni.</a:t>
            </a:r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endParaRPr lang="it-IT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35463-0697-4CA8-B54B-2546D346B91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4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285F-6FB8-FB87-D047-818731800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BBD8C-8BAD-B263-947F-B880432F5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F1CEF-28CC-42B0-C515-570A42FFD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per concludere…</a:t>
            </a:r>
            <a:br>
              <a:rPr lang="it-IT" dirty="0"/>
            </a:br>
            <a:r>
              <a:rPr lang="it-IT" dirty="0"/>
              <a:t>vorrei mostrarvi un breve </a:t>
            </a:r>
            <a:r>
              <a:rPr lang="it-IT" b="1" dirty="0"/>
              <a:t>video</a:t>
            </a:r>
            <a:r>
              <a:rPr lang="it-IT" dirty="0"/>
              <a:t> con alcune immagini delle attività più recenti della nostra associazione di </a:t>
            </a:r>
            <a:r>
              <a:rPr lang="it-IT" b="1" dirty="0"/>
              <a:t>Barcellona</a:t>
            </a:r>
            <a:r>
              <a:rPr lang="it-IT" dirty="0"/>
              <a:t>.</a:t>
            </a:r>
          </a:p>
          <a:p>
            <a:r>
              <a:rPr lang="it-IT" dirty="0"/>
              <a:t>Un piccolo racconto di chi siamo:</a:t>
            </a:r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82F76-A29A-049F-F0CD-7D7E73BEF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35463-0697-4CA8-B54B-2546D346B91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7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fif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307" y="2058276"/>
            <a:ext cx="77851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 sz="4000">
                <a:solidFill>
                  <a:srgbClr val="003366"/>
                </a:solidFill>
                <a:latin typeface="Calibri (Body)"/>
              </a:defRPr>
            </a:pPr>
            <a:r>
              <a:rPr lang="it-IT" sz="4300" dirty="0">
                <a:latin typeface="Bodoni MT Black" panose="02070A03080606020203" pitchFamily="18" charset="0"/>
              </a:rPr>
              <a:t>I Sardi in Spagna: radici </a:t>
            </a:r>
            <a:br>
              <a:rPr lang="it-IT" sz="4300" dirty="0">
                <a:latin typeface="Bodoni MT Black" panose="02070A03080606020203" pitchFamily="18" charset="0"/>
              </a:rPr>
            </a:br>
            <a:r>
              <a:rPr lang="it-IT" sz="4300" dirty="0">
                <a:latin typeface="Bodoni MT Black" panose="02070A03080606020203" pitchFamily="18" charset="0"/>
              </a:rPr>
              <a:t>che viaggiano, comunità che crescono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77" y="5593588"/>
            <a:ext cx="7235698" cy="700446"/>
          </a:xfrm>
        </p:spPr>
        <p:txBody>
          <a:bodyPr>
            <a:normAutofit/>
          </a:bodyPr>
          <a:lstStyle/>
          <a:p>
            <a:pPr marL="0" indent="0">
              <a:buNone/>
              <a:defRPr sz="2000">
                <a:solidFill>
                  <a:srgbClr val="1E1E1E"/>
                </a:solidFill>
                <a:latin typeface="Calibri"/>
              </a:defRPr>
            </a:pPr>
            <a:r>
              <a:rPr lang="it-IT" sz="1900" dirty="0">
                <a:latin typeface="Bernard MT Condensed" panose="02050806060905020404" pitchFamily="18" charset="0"/>
              </a:rPr>
              <a:t>Convention dei Giovani Sardi nel Mondo – Alghero, 21-24 ottobre 2025</a:t>
            </a:r>
          </a:p>
          <a:p>
            <a:pPr marL="0" indent="0">
              <a:buNone/>
              <a:defRPr sz="2000">
                <a:solidFill>
                  <a:srgbClr val="1E1E1E"/>
                </a:solidFill>
                <a:latin typeface="Calibri"/>
              </a:defRPr>
            </a:pPr>
            <a:endParaRPr lang="it-IT" sz="1900" dirty="0">
              <a:latin typeface="Bernard MT Condensed" panose="02050806060905020404" pitchFamily="18" charset="0"/>
            </a:endParaRPr>
          </a:p>
          <a:p>
            <a:pPr marL="0" indent="0">
              <a:buNone/>
              <a:defRPr sz="2000">
                <a:solidFill>
                  <a:srgbClr val="1E1E1E"/>
                </a:solidFill>
                <a:latin typeface="Calibri"/>
              </a:defRPr>
            </a:pPr>
            <a:endParaRPr lang="it-IT" sz="1900" dirty="0">
              <a:latin typeface="Bernard MT Condensed" panose="02050806060905020404" pitchFamily="18" charset="0"/>
            </a:endParaRPr>
          </a:p>
          <a:p>
            <a:pPr marL="0" indent="0">
              <a:buNone/>
              <a:defRPr sz="2000">
                <a:solidFill>
                  <a:srgbClr val="1E1E1E"/>
                </a:solidFill>
                <a:latin typeface="Calibri"/>
              </a:defRPr>
            </a:pPr>
            <a:endParaRPr lang="it-IT" sz="1900" dirty="0">
              <a:latin typeface="Bernard MT Condensed" panose="02050806060905020404" pitchFamily="18" charset="0"/>
            </a:endParaRPr>
          </a:p>
          <a:p>
            <a:pPr>
              <a:defRPr sz="2000">
                <a:solidFill>
                  <a:srgbClr val="1E1E1E"/>
                </a:solidFill>
                <a:latin typeface="Calibri"/>
              </a:defRPr>
            </a:pPr>
            <a:endParaRPr lang="it-IT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ECEFB87A-971E-B54A-0B62-AC202028B7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36" t="6381" r="9892" b="20982"/>
          <a:stretch>
            <a:fillRect/>
          </a:stretch>
        </p:blipFill>
        <p:spPr>
          <a:xfrm>
            <a:off x="-23231" y="0"/>
            <a:ext cx="6078334" cy="5050334"/>
          </a:xfrm>
          <a:prstGeom prst="rect">
            <a:avLst/>
          </a:prstGeom>
          <a:effectLst>
            <a:innerShdw blurRad="63500" dist="50800" dir="2700000">
              <a:schemeClr val="tx2">
                <a:lumMod val="20000"/>
                <a:lumOff val="80000"/>
                <a:alpha val="0"/>
              </a:schemeClr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77CB51-E81D-A0A1-29F5-C7A6988738A8}"/>
              </a:ext>
            </a:extLst>
          </p:cNvPr>
          <p:cNvSpPr txBox="1"/>
          <p:nvPr/>
        </p:nvSpPr>
        <p:spPr>
          <a:xfrm>
            <a:off x="7596187" y="1320416"/>
            <a:ext cx="162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err="1">
                <a:solidFill>
                  <a:schemeClr val="accent6"/>
                </a:solidFill>
                <a:latin typeface="Bodoni MT" panose="02070603080606020203" pitchFamily="18" charset="0"/>
              </a:rPr>
              <a:t>Barcellona</a:t>
            </a:r>
            <a:endParaRPr lang="pt-BR" dirty="0">
              <a:solidFill>
                <a:schemeClr val="accent6"/>
              </a:solidFill>
              <a:latin typeface="Bodoni MT" panose="02070603080606020203" pitchFamily="18" charset="0"/>
            </a:endParaRPr>
          </a:p>
          <a:p>
            <a:pPr lvl="0"/>
            <a:r>
              <a:rPr lang="pt-BR" dirty="0" err="1">
                <a:latin typeface="Bodoni MT" panose="02070603080606020203" pitchFamily="18" charset="0"/>
              </a:rPr>
              <a:t>Assòtziu</a:t>
            </a:r>
            <a:r>
              <a:rPr lang="pt-BR" dirty="0">
                <a:latin typeface="Bodoni MT" panose="02070603080606020203" pitchFamily="18" charset="0"/>
              </a:rPr>
              <a:t> de </a:t>
            </a:r>
          </a:p>
          <a:p>
            <a:pPr lvl="0"/>
            <a:r>
              <a:rPr lang="pt-BR" dirty="0" err="1">
                <a:latin typeface="Bodoni MT" panose="02070603080606020203" pitchFamily="18" charset="0"/>
              </a:rPr>
              <a:t>sos</a:t>
            </a:r>
            <a:r>
              <a:rPr lang="pt-BR" dirty="0">
                <a:latin typeface="Bodoni MT" panose="02070603080606020203" pitchFamily="18" charset="0"/>
              </a:rPr>
              <a:t> Sardos in </a:t>
            </a:r>
            <a:r>
              <a:rPr lang="pt-BR" dirty="0" err="1">
                <a:latin typeface="Bodoni MT" panose="02070603080606020203" pitchFamily="18" charset="0"/>
              </a:rPr>
              <a:t>Catalugna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9EE213-A98D-A438-982F-C1F92FB865FD}"/>
              </a:ext>
            </a:extLst>
          </p:cNvPr>
          <p:cNvSpPr txBox="1"/>
          <p:nvPr/>
        </p:nvSpPr>
        <p:spPr>
          <a:xfrm>
            <a:off x="7663858" y="4331835"/>
            <a:ext cx="1395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4"/>
                </a:solidFill>
                <a:latin typeface="Bodoni MT" panose="02070603080606020203" pitchFamily="18" charset="0"/>
              </a:rPr>
              <a:t>Saragozza</a:t>
            </a:r>
            <a:r>
              <a:rPr lang="es-ES" dirty="0">
                <a:latin typeface="Bodoni MT" panose="02070603080606020203" pitchFamily="18" charset="0"/>
              </a:rPr>
              <a:t> </a:t>
            </a:r>
          </a:p>
          <a:p>
            <a:pPr lvl="0"/>
            <a:r>
              <a:rPr lang="es-ES" dirty="0" err="1">
                <a:latin typeface="Bodoni MT" panose="02070603080606020203" pitchFamily="18" charset="0"/>
              </a:rPr>
              <a:t>Associazione</a:t>
            </a:r>
            <a:r>
              <a:rPr lang="es-ES" dirty="0">
                <a:latin typeface="Bodoni MT" panose="02070603080606020203" pitchFamily="18" charset="0"/>
              </a:rPr>
              <a:t> </a:t>
            </a:r>
          </a:p>
          <a:p>
            <a:pPr lvl="0"/>
            <a:r>
              <a:rPr lang="es-ES" dirty="0">
                <a:latin typeface="Bodoni MT" panose="02070603080606020203" pitchFamily="18" charset="0"/>
              </a:rPr>
              <a:t>Casa</a:t>
            </a:r>
          </a:p>
          <a:p>
            <a:pPr lvl="0"/>
            <a:r>
              <a:rPr lang="es-ES" dirty="0">
                <a:latin typeface="Bodoni MT" panose="02070603080606020203" pitchFamily="18" charset="0"/>
              </a:rPr>
              <a:t>de Cerdeña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2F64A2-160C-BCC0-6A9B-4E7DF519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6" y="5050334"/>
            <a:ext cx="4943574" cy="1600200"/>
          </a:xfrm>
        </p:spPr>
        <p:txBody>
          <a:bodyPr>
            <a:normAutofit/>
          </a:bodyPr>
          <a:lstStyle/>
          <a:p>
            <a:pPr algn="l">
              <a:defRPr sz="4000">
                <a:solidFill>
                  <a:srgbClr val="003366"/>
                </a:solidFill>
                <a:latin typeface="Calibri (Body)"/>
              </a:defRPr>
            </a:pPr>
            <a:r>
              <a:rPr dirty="0">
                <a:latin typeface="Britannic Bold" panose="020B0903060703020204" pitchFamily="34" charset="0"/>
              </a:rPr>
              <a:t>Le </a:t>
            </a:r>
            <a:r>
              <a:rPr dirty="0" err="1">
                <a:latin typeface="Britannic Bold" panose="020B0903060703020204" pitchFamily="34" charset="0"/>
              </a:rPr>
              <a:t>nostre</a:t>
            </a:r>
            <a:r>
              <a:rPr dirty="0">
                <a:latin typeface="Britannic Bold" panose="020B0903060703020204" pitchFamily="34" charset="0"/>
              </a:rPr>
              <a:t> case </a:t>
            </a:r>
            <a:r>
              <a:rPr dirty="0" err="1">
                <a:latin typeface="Britannic Bold" panose="020B0903060703020204" pitchFamily="34" charset="0"/>
              </a:rPr>
              <a:t>lontano</a:t>
            </a:r>
            <a:r>
              <a:rPr dirty="0">
                <a:latin typeface="Britannic Bold" panose="020B0903060703020204" pitchFamily="34" charset="0"/>
              </a:rPr>
              <a:t> da casa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F2ACC-F18B-BF89-7BB7-EA5AE8337D63}"/>
              </a:ext>
            </a:extLst>
          </p:cNvPr>
          <p:cNvSpPr txBox="1"/>
          <p:nvPr/>
        </p:nvSpPr>
        <p:spPr>
          <a:xfrm>
            <a:off x="6104029" y="2923457"/>
            <a:ext cx="1360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chemeClr val="accent5"/>
                </a:solidFill>
                <a:latin typeface="Bodoni MT" panose="02070603080606020203" pitchFamily="18" charset="0"/>
              </a:rPr>
              <a:t>Madrid</a:t>
            </a:r>
          </a:p>
          <a:p>
            <a:pPr lvl="0"/>
            <a:r>
              <a:rPr lang="es-ES" dirty="0" err="1">
                <a:latin typeface="Bodoni MT" panose="02070603080606020203" pitchFamily="18" charset="0"/>
              </a:rPr>
              <a:t>Circolo</a:t>
            </a:r>
            <a:r>
              <a:rPr lang="es-ES" dirty="0">
                <a:latin typeface="Bodoni MT" panose="02070603080606020203" pitchFamily="18" charset="0"/>
              </a:rPr>
              <a:t> Sardo </a:t>
            </a:r>
            <a:r>
              <a:rPr lang="es-ES" dirty="0" err="1">
                <a:latin typeface="Bodoni MT" panose="02070603080606020203" pitchFamily="18" charset="0"/>
              </a:rPr>
              <a:t>Ichnusa</a:t>
            </a: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6104FF-83FE-EA49-0183-19DA09901A05}"/>
              </a:ext>
            </a:extLst>
          </p:cNvPr>
          <p:cNvSpPr txBox="1"/>
          <p:nvPr/>
        </p:nvSpPr>
        <p:spPr>
          <a:xfrm>
            <a:off x="5084299" y="5532164"/>
            <a:ext cx="1281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3"/>
                </a:solidFill>
                <a:latin typeface="Bodoni MT" panose="02070603080606020203" pitchFamily="18" charset="0"/>
              </a:rPr>
              <a:t>Valencia</a:t>
            </a:r>
          </a:p>
          <a:p>
            <a:pPr lvl="0"/>
            <a:r>
              <a:rPr lang="es-ES" dirty="0" err="1">
                <a:latin typeface="Bodoni MT" panose="02070603080606020203" pitchFamily="18" charset="0"/>
              </a:rPr>
              <a:t>Circolo</a:t>
            </a:r>
            <a:r>
              <a:rPr lang="es-ES" dirty="0">
                <a:latin typeface="Bodoni MT" panose="02070603080606020203" pitchFamily="18" charset="0"/>
              </a:rPr>
              <a:t> </a:t>
            </a:r>
          </a:p>
          <a:p>
            <a:pPr lvl="0"/>
            <a:r>
              <a:rPr lang="es-ES" dirty="0">
                <a:latin typeface="Bodoni MT" panose="02070603080606020203" pitchFamily="18" charset="0"/>
              </a:rPr>
              <a:t>Sardo </a:t>
            </a:r>
            <a:r>
              <a:rPr lang="es-ES" dirty="0" err="1">
                <a:latin typeface="Bodoni MT" panose="02070603080606020203" pitchFamily="18" charset="0"/>
              </a:rPr>
              <a:t>Shardana</a:t>
            </a:r>
            <a:endParaRPr lang="es-ES" dirty="0">
              <a:latin typeface="Bodoni MT" panose="02070603080606020203" pitchFamily="18" charset="0"/>
            </a:endParaRPr>
          </a:p>
        </p:txBody>
      </p:sp>
      <p:cxnSp>
        <p:nvCxnSpPr>
          <p:cNvPr id="5" name="Straight Arrow Connector 8">
            <a:extLst>
              <a:ext uri="{FF2B5EF4-FFF2-40B4-BE49-F238E27FC236}">
                <a16:creationId xmlns:a16="http://schemas.microsoft.com/office/drawing/2014/main" id="{38310EB4-45C6-1621-D4EA-EF9835D596AC}"/>
              </a:ext>
            </a:extLst>
          </p:cNvPr>
          <p:cNvCxnSpPr>
            <a:cxnSpLocks/>
          </p:cNvCxnSpPr>
          <p:nvPr/>
        </p:nvCxnSpPr>
        <p:spPr>
          <a:xfrm>
            <a:off x="7406640" y="421792"/>
            <a:ext cx="0" cy="5963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id="{FD69726E-0D2B-347A-DF3C-2D091A7E3B27}"/>
              </a:ext>
            </a:extLst>
          </p:cNvPr>
          <p:cNvSpPr/>
          <p:nvPr/>
        </p:nvSpPr>
        <p:spPr>
          <a:xfrm>
            <a:off x="7269447" y="884260"/>
            <a:ext cx="283872" cy="185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3C59EE5-0AD6-6F0E-BAAA-DD760FB53749}"/>
              </a:ext>
            </a:extLst>
          </p:cNvPr>
          <p:cNvSpPr/>
          <p:nvPr/>
        </p:nvSpPr>
        <p:spPr>
          <a:xfrm>
            <a:off x="7269447" y="2525167"/>
            <a:ext cx="283872" cy="185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B03FBF1-A819-DD82-E1C1-D8ECE7A344F6}"/>
              </a:ext>
            </a:extLst>
          </p:cNvPr>
          <p:cNvSpPr/>
          <p:nvPr/>
        </p:nvSpPr>
        <p:spPr>
          <a:xfrm>
            <a:off x="7264704" y="4050888"/>
            <a:ext cx="283872" cy="185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87CBD745-04F0-CC28-A83B-3D4DF5B3C4B8}"/>
              </a:ext>
            </a:extLst>
          </p:cNvPr>
          <p:cNvSpPr/>
          <p:nvPr/>
        </p:nvSpPr>
        <p:spPr>
          <a:xfrm>
            <a:off x="7269447" y="5532164"/>
            <a:ext cx="283872" cy="185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DC96414F-9FDD-63A6-7331-D90DCD47AFCB}"/>
              </a:ext>
            </a:extLst>
          </p:cNvPr>
          <p:cNvSpPr/>
          <p:nvPr/>
        </p:nvSpPr>
        <p:spPr>
          <a:xfrm>
            <a:off x="7777538" y="723056"/>
            <a:ext cx="940751" cy="508145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1998</a:t>
            </a:r>
          </a:p>
        </p:txBody>
      </p:sp>
      <p:sp>
        <p:nvSpPr>
          <p:cNvPr id="20" name="Oval 21">
            <a:extLst>
              <a:ext uri="{FF2B5EF4-FFF2-40B4-BE49-F238E27FC236}">
                <a16:creationId xmlns:a16="http://schemas.microsoft.com/office/drawing/2014/main" id="{6D46DC4C-C725-3098-6DDB-9910DF9ED401}"/>
              </a:ext>
            </a:extLst>
          </p:cNvPr>
          <p:cNvSpPr/>
          <p:nvPr/>
        </p:nvSpPr>
        <p:spPr>
          <a:xfrm>
            <a:off x="7805793" y="3910353"/>
            <a:ext cx="912496" cy="42148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Bodoni MT" panose="02070603080606020203" pitchFamily="18" charset="0"/>
              </a:rPr>
              <a:t>2013</a:t>
            </a:r>
            <a:endParaRPr lang="es-ES" dirty="0"/>
          </a:p>
        </p:txBody>
      </p:sp>
      <p:sp>
        <p:nvSpPr>
          <p:cNvPr id="26" name="Oval 27">
            <a:extLst>
              <a:ext uri="{FF2B5EF4-FFF2-40B4-BE49-F238E27FC236}">
                <a16:creationId xmlns:a16="http://schemas.microsoft.com/office/drawing/2014/main" id="{42102C4D-A5F9-3AC7-1402-5754CEF51EE2}"/>
              </a:ext>
            </a:extLst>
          </p:cNvPr>
          <p:cNvSpPr/>
          <p:nvPr/>
        </p:nvSpPr>
        <p:spPr>
          <a:xfrm>
            <a:off x="6176412" y="2407295"/>
            <a:ext cx="903488" cy="42148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dirty="0">
                <a:latin typeface="Bodoni MT" panose="02070603080606020203" pitchFamily="18" charset="0"/>
              </a:rPr>
              <a:t>2004</a:t>
            </a:r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6CF503DB-F03F-6D94-CE9A-26E4758E29CC}"/>
              </a:ext>
            </a:extLst>
          </p:cNvPr>
          <p:cNvSpPr/>
          <p:nvPr/>
        </p:nvSpPr>
        <p:spPr>
          <a:xfrm>
            <a:off x="6176415" y="5349395"/>
            <a:ext cx="903485" cy="501039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dirty="0">
                <a:latin typeface="Bodoni MT" panose="02070603080606020203" pitchFamily="18" charset="0"/>
              </a:rPr>
              <a:t>2018</a:t>
            </a:r>
          </a:p>
        </p:txBody>
      </p:sp>
      <p:pic>
        <p:nvPicPr>
          <p:cNvPr id="66" name="Imagen 65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CFBAFDCF-FB5A-5D81-3CD0-8747D4D81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348" y="977128"/>
            <a:ext cx="642569" cy="642569"/>
          </a:xfrm>
          <a:prstGeom prst="rect">
            <a:avLst/>
          </a:prstGeom>
        </p:spPr>
      </p:pic>
      <p:pic>
        <p:nvPicPr>
          <p:cNvPr id="67" name="Imagen 66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3A5D447A-5E45-0454-AF66-6B51944C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89" y="854120"/>
            <a:ext cx="642569" cy="642569"/>
          </a:xfrm>
          <a:prstGeom prst="rect">
            <a:avLst/>
          </a:prstGeom>
        </p:spPr>
      </p:pic>
      <p:pic>
        <p:nvPicPr>
          <p:cNvPr id="68" name="Imagen 67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A298B747-4FE6-6010-7319-878C8E235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352" y="1721162"/>
            <a:ext cx="642569" cy="642569"/>
          </a:xfrm>
          <a:prstGeom prst="rect">
            <a:avLst/>
          </a:prstGeom>
        </p:spPr>
      </p:pic>
      <p:pic>
        <p:nvPicPr>
          <p:cNvPr id="69" name="Imagen 6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6E489DE5-9F74-A34B-3C08-1520CBBD4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473" y="2363731"/>
            <a:ext cx="642569" cy="64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677" y="-165476"/>
            <a:ext cx="3865863" cy="1679500"/>
          </a:xfrm>
        </p:spPr>
        <p:txBody>
          <a:bodyPr>
            <a:normAutofit/>
          </a:bodyPr>
          <a:lstStyle/>
          <a:p>
            <a:pPr>
              <a:defRPr sz="4000">
                <a:solidFill>
                  <a:srgbClr val="003366"/>
                </a:solidFill>
                <a:latin typeface="Calibri (Body)"/>
              </a:defRPr>
            </a:pPr>
            <a:r>
              <a:rPr lang="es-ES" sz="3500" dirty="0">
                <a:latin typeface="Britannic Bold" panose="020B0903060703020204" pitchFamily="34" charset="0"/>
              </a:rPr>
              <a:t>Cosa </a:t>
            </a:r>
            <a:r>
              <a:rPr lang="es-ES" sz="3500" dirty="0" err="1">
                <a:latin typeface="Britannic Bold" panose="020B0903060703020204" pitchFamily="34" charset="0"/>
              </a:rPr>
              <a:t>facciamo</a:t>
            </a:r>
            <a:endParaRPr lang="es-ES" sz="3500" dirty="0">
              <a:latin typeface="Britannic Bold" panose="020B0903060703020204" pitchFamily="34" charset="0"/>
            </a:endParaRPr>
          </a:p>
        </p:txBody>
      </p:sp>
      <p:pic>
        <p:nvPicPr>
          <p:cNvPr id="13" name="Picture 12" descr="An orange and blue poster with a map and ships&#10;&#10;AI-generated content may be incorrect.">
            <a:extLst>
              <a:ext uri="{FF2B5EF4-FFF2-40B4-BE49-F238E27FC236}">
                <a16:creationId xmlns:a16="http://schemas.microsoft.com/office/drawing/2014/main" id="{9CC84558-A997-416A-8F41-B96C6184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75" r="-1" b="26329"/>
          <a:stretch>
            <a:fillRect/>
          </a:stretch>
        </p:blipFill>
        <p:spPr>
          <a:xfrm>
            <a:off x="6891658" y="10"/>
            <a:ext cx="2252342" cy="167949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7" name="Picture 16" descr="A book with a picture on it&#10;&#10;AI-generated content may be incorrect.">
            <a:extLst>
              <a:ext uri="{FF2B5EF4-FFF2-40B4-BE49-F238E27FC236}">
                <a16:creationId xmlns:a16="http://schemas.microsoft.com/office/drawing/2014/main" id="{B3406001-B68F-094E-3629-B56942CD61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20914"/>
          <a:stretch>
            <a:fillRect/>
          </a:stretch>
        </p:blipFill>
        <p:spPr>
          <a:xfrm>
            <a:off x="2177680" y="4623820"/>
            <a:ext cx="2262231" cy="223418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 descr="A collage of photos of people and buildings">
            <a:extLst>
              <a:ext uri="{FF2B5EF4-FFF2-40B4-BE49-F238E27FC236}">
                <a16:creationId xmlns:a16="http://schemas.microsoft.com/office/drawing/2014/main" id="{84F1C488-2FD6-8ACA-110E-EC8FC67DCB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057" b="51669"/>
          <a:stretch>
            <a:fillRect/>
          </a:stretch>
        </p:blipFill>
        <p:spPr>
          <a:xfrm>
            <a:off x="2286" y="5930430"/>
            <a:ext cx="1981067" cy="8752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A blue and white poster with a face&#10;&#10;AI-generated content may be incorrect.">
            <a:extLst>
              <a:ext uri="{FF2B5EF4-FFF2-40B4-BE49-F238E27FC236}">
                <a16:creationId xmlns:a16="http://schemas.microsoft.com/office/drawing/2014/main" id="{A6561134-0D7B-B49A-4FE8-EE0324D164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724"/>
          <a:stretch>
            <a:fillRect/>
          </a:stretch>
        </p:blipFill>
        <p:spPr>
          <a:xfrm>
            <a:off x="6891658" y="1573891"/>
            <a:ext cx="2252342" cy="277801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8" name="Imagen 27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2162CEAD-05B9-E276-28DA-BC3BC2A740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0986"/>
          <a:stretch>
            <a:fillRect/>
          </a:stretch>
        </p:blipFill>
        <p:spPr>
          <a:xfrm>
            <a:off x="4028694" y="4351904"/>
            <a:ext cx="5113020" cy="25060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" name="Imagen 29" descr="Diagrama&#10;&#10;El contenido generado por IA puede ser incorrecto.">
            <a:extLst>
              <a:ext uri="{FF2B5EF4-FFF2-40B4-BE49-F238E27FC236}">
                <a16:creationId xmlns:a16="http://schemas.microsoft.com/office/drawing/2014/main" id="{90FEDFA5-CBF6-D5A3-D6B6-1E5D54BACD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957" b="57117"/>
          <a:stretch>
            <a:fillRect/>
          </a:stretch>
        </p:blipFill>
        <p:spPr>
          <a:xfrm>
            <a:off x="4509383" y="2806684"/>
            <a:ext cx="2531497" cy="1541287"/>
          </a:xfrm>
          <a:prstGeom prst="rect">
            <a:avLst/>
          </a:prstGeom>
        </p:spPr>
      </p:pic>
      <p:pic>
        <p:nvPicPr>
          <p:cNvPr id="32" name="Imagen 31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7666DBE7-879A-D38C-45F5-4A92474E471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5445"/>
          <a:stretch>
            <a:fillRect/>
          </a:stretch>
        </p:blipFill>
        <p:spPr>
          <a:xfrm>
            <a:off x="3696689" y="1257530"/>
            <a:ext cx="3170057" cy="154915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5" name="Picture 24" descr="A street with cars and a flag&#10;&#10;AI-generated content may be incorrect.">
            <a:extLst>
              <a:ext uri="{FF2B5EF4-FFF2-40B4-BE49-F238E27FC236}">
                <a16:creationId xmlns:a16="http://schemas.microsoft.com/office/drawing/2014/main" id="{EEF27F3A-0700-39A2-302A-11AF6FFFE3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2099"/>
          <a:stretch>
            <a:fillRect/>
          </a:stretch>
        </p:blipFill>
        <p:spPr>
          <a:xfrm>
            <a:off x="-491617" y="0"/>
            <a:ext cx="3492500" cy="6080760"/>
          </a:xfrm>
          <a:prstGeom prst="rect">
            <a:avLst/>
          </a:prstGeom>
          <a:effectLst>
            <a:innerShdw blurRad="1270000" dist="50800">
              <a:prstClr val="black">
                <a:alpha val="0"/>
              </a:prstClr>
            </a:innerShdw>
            <a:softEdge rad="635000"/>
          </a:effectLst>
        </p:spPr>
      </p:pic>
      <p:pic>
        <p:nvPicPr>
          <p:cNvPr id="36" name="Imagen 35" descr="Texto&#10;&#10;El contenido generado por IA puede ser incorrecto.">
            <a:extLst>
              <a:ext uri="{FF2B5EF4-FFF2-40B4-BE49-F238E27FC236}">
                <a16:creationId xmlns:a16="http://schemas.microsoft.com/office/drawing/2014/main" id="{1C5E22D4-33B5-9CA5-9655-3DC51BAA55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38167"/>
          <a:stretch>
            <a:fillRect/>
          </a:stretch>
        </p:blipFill>
        <p:spPr>
          <a:xfrm>
            <a:off x="2356092" y="2909082"/>
            <a:ext cx="2159254" cy="1827509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3A0D6-4AFE-274C-BEC3-260AA23E8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ssotziu">
            <a:hlinkClick r:id="" action="ppaction://media"/>
            <a:extLst>
              <a:ext uri="{FF2B5EF4-FFF2-40B4-BE49-F238E27FC236}">
                <a16:creationId xmlns:a16="http://schemas.microsoft.com/office/drawing/2014/main" id="{8E180289-4C2D-5B4E-911A-B97B2B24C3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Presentación en pantalla (4:3)</PresentationFormat>
  <Paragraphs>39</Paragraphs>
  <Slides>4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2" baseType="lpstr">
      <vt:lpstr>Aptos</vt:lpstr>
      <vt:lpstr>Arial</vt:lpstr>
      <vt:lpstr>Bernard MT Condensed</vt:lpstr>
      <vt:lpstr>Bodoni MT</vt:lpstr>
      <vt:lpstr>Bodoni MT Black</vt:lpstr>
      <vt:lpstr>Britannic Bold</vt:lpstr>
      <vt:lpstr>Calibri</vt:lpstr>
      <vt:lpstr>Office Theme</vt:lpstr>
      <vt:lpstr>I Sardi in Spagna: radici  che viaggiano, comunità che crescono</vt:lpstr>
      <vt:lpstr>Le nostre case lontano da casa</vt:lpstr>
      <vt:lpstr>Cosa facciamo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WLS</cp:lastModifiedBy>
  <cp:revision>29</cp:revision>
  <dcterms:created xsi:type="dcterms:W3CDTF">2013-01-27T09:14:16Z</dcterms:created>
  <dcterms:modified xsi:type="dcterms:W3CDTF">2025-10-22T10:21:49Z</dcterms:modified>
  <cp:category/>
</cp:coreProperties>
</file>